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56" r:id="rId2"/>
    <p:sldId id="287" r:id="rId3"/>
    <p:sldId id="288" r:id="rId4"/>
    <p:sldId id="289" r:id="rId5"/>
    <p:sldId id="290" r:id="rId6"/>
    <p:sldId id="291" r:id="rId7"/>
    <p:sldId id="292" r:id="rId8"/>
    <p:sldId id="257" r:id="rId9"/>
    <p:sldId id="258" r:id="rId10"/>
    <p:sldId id="259" r:id="rId11"/>
    <p:sldId id="261" r:id="rId12"/>
    <p:sldId id="263" r:id="rId13"/>
    <p:sldId id="262" r:id="rId14"/>
    <p:sldId id="260" r:id="rId15"/>
    <p:sldId id="264" r:id="rId16"/>
    <p:sldId id="265" r:id="rId17"/>
    <p:sldId id="266" r:id="rId18"/>
    <p:sldId id="267" r:id="rId19"/>
    <p:sldId id="268" r:id="rId20"/>
    <p:sldId id="274" r:id="rId21"/>
    <p:sldId id="275" r:id="rId22"/>
    <p:sldId id="269" r:id="rId23"/>
    <p:sldId id="270" r:id="rId24"/>
    <p:sldId id="271" r:id="rId25"/>
    <p:sldId id="273" r:id="rId26"/>
    <p:sldId id="272" r:id="rId27"/>
    <p:sldId id="276" r:id="rId28"/>
    <p:sldId id="279" r:id="rId29"/>
    <p:sldId id="281" r:id="rId30"/>
    <p:sldId id="280" r:id="rId31"/>
    <p:sldId id="278" r:id="rId32"/>
    <p:sldId id="282" r:id="rId33"/>
    <p:sldId id="283" r:id="rId34"/>
    <p:sldId id="284" r:id="rId35"/>
    <p:sldId id="277" r:id="rId36"/>
    <p:sldId id="285" r:id="rId37"/>
    <p:sldId id="286" r:id="rId38"/>
  </p:sldIdLst>
  <p:sldSz cx="12192000" cy="6858000"/>
  <p:notesSz cx="6858000" cy="9144000"/>
  <p:embeddedFontLst>
    <p:embeddedFont>
      <p:font typeface="HGHX_CNKI" panose="02000500000000000000" pitchFamily="2" charset="-122"/>
      <p:regular r:id="rId40"/>
    </p:embeddedFont>
    <p:embeddedFont>
      <p:font typeface="等线" panose="02010600030101010101" pitchFamily="2" charset="-122"/>
      <p:regular r:id="rId41"/>
      <p:bold r:id="rId42"/>
    </p:embeddedFont>
    <p:embeddedFont>
      <p:font typeface="等线 Light" panose="02010600030101010101" pitchFamily="2" charset="-122"/>
      <p:regular r:id="rId43"/>
    </p:embeddedFont>
    <p:embeddedFont>
      <p:font typeface="华文琥珀" panose="02010800040101010101" pitchFamily="2"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DBB93-059F-4D7C-8E7A-B4EF35CBD3CC}" type="datetimeFigureOut">
              <a:rPr lang="zh-CN" altLang="en-US" smtClean="0"/>
              <a:t>2022/4/15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43E63-A737-4D6D-BA87-88EC7740AE5F}" type="slidenum">
              <a:rPr lang="zh-CN" altLang="en-US" smtClean="0"/>
              <a:t>‹#›</a:t>
            </a:fld>
            <a:endParaRPr lang="zh-CN" altLang="en-US"/>
          </a:p>
        </p:txBody>
      </p:sp>
    </p:spTree>
    <p:extLst>
      <p:ext uri="{BB962C8B-B14F-4D97-AF65-F5344CB8AC3E}">
        <p14:creationId xmlns:p14="http://schemas.microsoft.com/office/powerpoint/2010/main" val="314027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9A79A9-0F2F-4F46-83CD-AF6E492A28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45B70B3-7A57-4CBB-8C05-1DDC84D918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831D0D1-2F31-43AB-81B5-3AD8E79975DB}"/>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A91728A2-D91A-438C-9CC5-CAD9081FC2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D05ABD-4440-40DE-9803-DD8E3AE43598}"/>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78390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9A27F-4471-4506-B195-0F13E07E794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8C81422-91C8-401C-8982-0EB5252B38D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4783CC2-DC70-41F5-A460-58A84E86838A}"/>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874421CF-6AE8-4395-B08F-DD1FA91344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63622C-C43A-40D7-82C7-A7C0DC184817}"/>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2200947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7CA3E80-0EBF-4428-A47D-AF60B8F175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5AA12F-E22A-4DED-B9EA-3A18B6B34A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C762E95-1C1B-4915-9B83-F82AA3624697}"/>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7609E865-E06C-41E0-A5B4-D78D6AFBBD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8C343A-ACCB-4F7F-8275-743C2E6E9F09}"/>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208522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92DA5-C899-4CEE-9DF1-70257069DE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5889BD-EAEF-43A1-ADB5-77AD974404E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42F9DC-5EFD-43A5-AD06-7A06F2DB44BA}"/>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FD2F0665-AC73-4385-97EA-C28A3A831B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90CFEA-1530-46B6-B2A6-87C2B07606B5}"/>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153346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888C7-DAE0-4977-BF28-05AAB524C6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86864E-7769-42DD-8D55-6E7AF087FD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F0EA937-6401-4613-B38C-7B86CF597503}"/>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20DFAEAB-9F2A-4E87-981A-21EF9EF2F2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D9465C-E039-43B5-8D5B-0BC7777C2BDC}"/>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1902271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08787-9E1E-4E3E-AC64-D690FC014C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9D15EE-74B7-404C-AF6D-A0CFCA8627C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5CB2C93-1082-4B56-9305-45F7B66EE4D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D4F801C-5946-4984-84C2-7B1CA43A83C0}"/>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490247B1-9D95-4308-9D63-0E9EE7C215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80478A-4DF0-495F-A7C7-54B22B5F0CF7}"/>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22805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A8D19-FEE4-4266-AFBB-095C50CEB71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5B54469-7102-4EE2-AA85-9094703A23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B09B48C-27DB-4052-85B4-27C818F53437}"/>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FA8E2E8-2C55-4447-B21A-1E60CEDD3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D593BB54-F13A-4416-B788-521D69A10DF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F45F323-C0FF-47E2-B228-2580796E6092}"/>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8" name="页脚占位符 7">
            <a:extLst>
              <a:ext uri="{FF2B5EF4-FFF2-40B4-BE49-F238E27FC236}">
                <a16:creationId xmlns:a16="http://schemas.microsoft.com/office/drawing/2014/main" id="{2AD70913-D549-4377-BCA7-264E7A38AB4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432E3CC-1801-4C46-A4DE-5459A8CB8321}"/>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252663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3D960-783C-4982-A0FC-57DC2F7DCD2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D3FEA65-461D-4E71-A1B8-DEC2C5BE3A0D}"/>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4" name="页脚占位符 3">
            <a:extLst>
              <a:ext uri="{FF2B5EF4-FFF2-40B4-BE49-F238E27FC236}">
                <a16:creationId xmlns:a16="http://schemas.microsoft.com/office/drawing/2014/main" id="{0015589F-3EF4-4C3E-A42E-87A6F900E99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234B4D-3188-47AC-A5FC-689650FB1841}"/>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99647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4CB12F7-B6E5-402D-B51D-16D2348BCF2A}"/>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3" name="页脚占位符 2">
            <a:extLst>
              <a:ext uri="{FF2B5EF4-FFF2-40B4-BE49-F238E27FC236}">
                <a16:creationId xmlns:a16="http://schemas.microsoft.com/office/drawing/2014/main" id="{CC11F40C-C59F-4911-B149-E6D3376F66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289A88B-F628-44AE-8E6B-CFE282FA66A0}"/>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648769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DC252-F6DC-4D64-84C8-7FFBAD2158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AD633B0-213E-4A88-9B0E-9BC3556C2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5DF44A-3C6F-446C-996D-ADFC6EB24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5984E76-C6B3-474B-AB9B-C4BCB5CF816F}"/>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6948DF0A-30E3-4C3A-A7BC-CA91738F8E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8A4B03-80F8-4878-9D91-9A89331189AF}"/>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271251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84567-7D52-4261-8F40-3FB8F17CC4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DC60C6B-78F3-4664-A880-6D5AC9CABB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B13B16-8D5A-4AEF-9BC8-15B66D4E8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C3CD8A-4321-4D11-8D7B-0A5687718803}"/>
              </a:ext>
            </a:extLst>
          </p:cNvPr>
          <p:cNvSpPr>
            <a:spLocks noGrp="1"/>
          </p:cNvSpPr>
          <p:nvPr>
            <p:ph type="dt" sz="half" idx="10"/>
          </p:nvPr>
        </p:nvSpPr>
        <p:spPr/>
        <p:txBody>
          <a:bodyPr/>
          <a:lstStyle/>
          <a:p>
            <a:fld id="{1B5D53FB-635F-4E33-934A-EFE43DC498CB}"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87F71160-43D5-42D9-B22B-F7BD6FA672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031F01-47CE-4591-9BBB-56190D6D8C5A}"/>
              </a:ext>
            </a:extLst>
          </p:cNvPr>
          <p:cNvSpPr>
            <a:spLocks noGrp="1"/>
          </p:cNvSpPr>
          <p:nvPr>
            <p:ph type="sldNum" sz="quarter" idx="12"/>
          </p:nvPr>
        </p:nvSpPr>
        <p:spPr/>
        <p:txBody>
          <a:body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199009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C9FA48-7E7E-42F0-B37D-24C5C368E9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20F68E9-CBD1-4E68-A7CF-5503350D3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49B0096-A4F5-4289-B019-155209AB8B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D53FB-635F-4E33-934A-EFE43DC498CB}"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F1E65C37-6060-405E-B1EF-AC0396CF56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6CDC9D-18A6-4067-9933-4DCE0DC92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8D67E-5BCA-4D36-B1C7-23E8F37C97DA}" type="slidenum">
              <a:rPr lang="zh-CN" altLang="en-US" smtClean="0"/>
              <a:t>‹#›</a:t>
            </a:fld>
            <a:endParaRPr lang="zh-CN" altLang="en-US"/>
          </a:p>
        </p:txBody>
      </p:sp>
    </p:spTree>
    <p:extLst>
      <p:ext uri="{BB962C8B-B14F-4D97-AF65-F5344CB8AC3E}">
        <p14:creationId xmlns:p14="http://schemas.microsoft.com/office/powerpoint/2010/main" val="3841888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BD9F7-4892-4C84-B166-65DD6E51E484}"/>
              </a:ext>
            </a:extLst>
          </p:cNvPr>
          <p:cNvSpPr>
            <a:spLocks noGrp="1"/>
          </p:cNvSpPr>
          <p:nvPr>
            <p:ph type="ctrTitle"/>
          </p:nvPr>
        </p:nvSpPr>
        <p:spPr>
          <a:xfrm>
            <a:off x="887506" y="934104"/>
            <a:ext cx="10668000" cy="2387600"/>
          </a:xfrm>
        </p:spPr>
        <p:txBody>
          <a:bodyPr/>
          <a:lstStyle/>
          <a:p>
            <a:r>
              <a:rPr lang="en-US" altLang="zh-CN"/>
              <a:t>Protein homology detection by HMM-HMM comparison</a:t>
            </a:r>
            <a:endParaRPr lang="zh-CN" altLang="en-US"/>
          </a:p>
        </p:txBody>
      </p:sp>
      <p:sp>
        <p:nvSpPr>
          <p:cNvPr id="3" name="副标题 2">
            <a:extLst>
              <a:ext uri="{FF2B5EF4-FFF2-40B4-BE49-F238E27FC236}">
                <a16:creationId xmlns:a16="http://schemas.microsoft.com/office/drawing/2014/main" id="{53459D6F-BB05-440E-A15D-EB9BD50B3B3E}"/>
              </a:ext>
            </a:extLst>
          </p:cNvPr>
          <p:cNvSpPr>
            <a:spLocks noGrp="1"/>
          </p:cNvSpPr>
          <p:nvPr>
            <p:ph type="subTitle" idx="1"/>
          </p:nvPr>
        </p:nvSpPr>
        <p:spPr/>
        <p:txBody>
          <a:bodyPr/>
          <a:lstStyle/>
          <a:p>
            <a:r>
              <a:rPr lang="en-US" altLang="zh-CN"/>
              <a:t>2022/04/08</a:t>
            </a:r>
          </a:p>
        </p:txBody>
      </p:sp>
      <p:sp>
        <p:nvSpPr>
          <p:cNvPr id="4" name="文本框 3">
            <a:extLst>
              <a:ext uri="{FF2B5EF4-FFF2-40B4-BE49-F238E27FC236}">
                <a16:creationId xmlns:a16="http://schemas.microsoft.com/office/drawing/2014/main" id="{2757770C-1DAD-4B2C-8555-C2412760DA03}"/>
              </a:ext>
            </a:extLst>
          </p:cNvPr>
          <p:cNvSpPr txBox="1"/>
          <p:nvPr/>
        </p:nvSpPr>
        <p:spPr>
          <a:xfrm>
            <a:off x="8848165" y="6042212"/>
            <a:ext cx="2512226" cy="369332"/>
          </a:xfrm>
          <a:prstGeom prst="rect">
            <a:avLst/>
          </a:prstGeom>
          <a:noFill/>
        </p:spPr>
        <p:txBody>
          <a:bodyPr wrap="none" rtlCol="0">
            <a:spAutoFit/>
          </a:bodyPr>
          <a:lstStyle/>
          <a:p>
            <a:r>
              <a:rPr lang="zh-CN" altLang="en-US"/>
              <a:t>樊一鸣  谢滨键  义勇杰</a:t>
            </a:r>
          </a:p>
        </p:txBody>
      </p:sp>
    </p:spTree>
    <p:extLst>
      <p:ext uri="{BB962C8B-B14F-4D97-AF65-F5344CB8AC3E}">
        <p14:creationId xmlns:p14="http://schemas.microsoft.com/office/powerpoint/2010/main" val="979991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63234B39-6C25-42A0-B318-B5920E5A1A52}"/>
              </a:ext>
            </a:extLst>
          </p:cNvPr>
          <p:cNvPicPr>
            <a:picLocks noGrp="1" noChangeAspect="1"/>
          </p:cNvPicPr>
          <p:nvPr>
            <p:ph idx="1"/>
          </p:nvPr>
        </p:nvPicPr>
        <p:blipFill rotWithShape="1">
          <a:blip r:embed="rId2"/>
          <a:srcRect l="1010" t="35385" r="30986" b="43077"/>
          <a:stretch/>
        </p:blipFill>
        <p:spPr>
          <a:xfrm>
            <a:off x="811823" y="875316"/>
            <a:ext cx="6714392" cy="1196189"/>
          </a:xfrm>
          <a:prstGeom prst="rect">
            <a:avLst/>
          </a:prstGeom>
        </p:spPr>
      </p:pic>
      <p:sp>
        <p:nvSpPr>
          <p:cNvPr id="5" name="文本框 4">
            <a:extLst>
              <a:ext uri="{FF2B5EF4-FFF2-40B4-BE49-F238E27FC236}">
                <a16:creationId xmlns:a16="http://schemas.microsoft.com/office/drawing/2014/main" id="{B0D1E9A4-D761-4F41-AC60-52241A670080}"/>
              </a:ext>
            </a:extLst>
          </p:cNvPr>
          <p:cNvSpPr txBox="1"/>
          <p:nvPr/>
        </p:nvSpPr>
        <p:spPr>
          <a:xfrm>
            <a:off x="905607" y="2145323"/>
            <a:ext cx="9812215" cy="4893647"/>
          </a:xfrm>
          <a:prstGeom prst="rect">
            <a:avLst/>
          </a:prstGeom>
          <a:noFill/>
        </p:spPr>
        <p:txBody>
          <a:bodyPr wrap="square" rtlCol="0">
            <a:spAutoFit/>
          </a:bodyPr>
          <a:lstStyle/>
          <a:p>
            <a:r>
              <a:rPr lang="en-US" altLang="zh-CN" sz="2400" dirty="0">
                <a:latin typeface="HGHX_CNKI" panose="02000500000000000000" pitchFamily="2" charset="-122"/>
                <a:ea typeface="HGHX_CNKI" panose="02000500000000000000" pitchFamily="2" charset="-122"/>
              </a:rPr>
              <a:t>                                                         </a:t>
            </a:r>
            <a:r>
              <a:rPr lang="zh-CN" altLang="en-US" sz="2400" dirty="0">
                <a:latin typeface="HGHX_CNKI" panose="02000500000000000000" pitchFamily="2" charset="-122"/>
                <a:ea typeface="HGHX_CNKI" panose="02000500000000000000" pitchFamily="2" charset="-122"/>
              </a:rPr>
              <a:t>的意</a:t>
            </a:r>
            <a:r>
              <a:rPr lang="zh-CN" altLang="en-US" sz="2400" dirty="0">
                <a:latin typeface="宋体" panose="02010600030101010101" pitchFamily="2" charset="-122"/>
                <a:ea typeface="宋体" panose="02010600030101010101" pitchFamily="2" charset="-122"/>
              </a:rPr>
              <a:t>义：这一概率是两个</a:t>
            </a:r>
            <a:r>
              <a:rPr lang="en-US" altLang="zh-CN" sz="2400" dirty="0">
                <a:latin typeface="HGHX_CNKI" panose="02000500000000000000" pitchFamily="2" charset="-122"/>
                <a:ea typeface="HGHX_CNKI" panose="02000500000000000000" pitchFamily="2" charset="-122"/>
              </a:rPr>
              <a:t>HMM</a:t>
            </a:r>
            <a:r>
              <a:rPr lang="zh-CN" altLang="en-US" sz="2400" dirty="0">
                <a:latin typeface="HGHX_CNKI" panose="02000500000000000000" pitchFamily="2" charset="-122"/>
                <a:ea typeface="HGHX_CNKI" panose="02000500000000000000" pitchFamily="2" charset="-122"/>
              </a:rPr>
              <a:t>的</a:t>
            </a:r>
            <a:r>
              <a:rPr lang="zh-CN" altLang="en-US" sz="2400" dirty="0">
                <a:latin typeface="宋体" panose="02010600030101010101" pitchFamily="2" charset="-122"/>
                <a:ea typeface="宋体" panose="02010600030101010101" pitchFamily="2" charset="-122"/>
              </a:rPr>
              <a:t>发射概率与状态转移概率的乘积。</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HGHX_CNKI" panose="02000500000000000000" pitchFamily="2" charset="-122"/>
                <a:ea typeface="HGHX_CNKI" panose="02000500000000000000" pitchFamily="2" charset="-122"/>
              </a:rPr>
              <a:t>求和号的意</a:t>
            </a:r>
            <a:r>
              <a:rPr lang="zh-CN" altLang="en-US" sz="2400" dirty="0">
                <a:latin typeface="宋体" panose="02010600030101010101" pitchFamily="2" charset="-122"/>
                <a:ea typeface="宋体" panose="02010600030101010101" pitchFamily="2" charset="-122"/>
              </a:rPr>
              <a:t>义</a:t>
            </a:r>
            <a:r>
              <a:rPr lang="zh-CN" altLang="en-US" sz="2400" dirty="0">
                <a:latin typeface="HGHX_CNKI" panose="02000500000000000000" pitchFamily="2" charset="-122"/>
                <a:ea typeface="HGHX_CNKI" panose="02000500000000000000" pitchFamily="2" charset="-122"/>
              </a:rPr>
              <a:t>：对两个</a:t>
            </a:r>
            <a:r>
              <a:rPr lang="en-US" altLang="zh-CN" sz="2400" dirty="0">
                <a:latin typeface="HGHX_CNKI" panose="02000500000000000000" pitchFamily="2" charset="-122"/>
                <a:ea typeface="HGHX_CNKI" panose="02000500000000000000" pitchFamily="2" charset="-122"/>
              </a:rPr>
              <a:t>HMM</a:t>
            </a:r>
            <a:r>
              <a:rPr lang="zh-CN" altLang="en-US" sz="2400" dirty="0">
                <a:latin typeface="HGHX_CNKI" panose="02000500000000000000" pitchFamily="2" charset="-122"/>
                <a:ea typeface="HGHX_CNKI" panose="02000500000000000000" pitchFamily="2" charset="-122"/>
              </a:rPr>
              <a:t>而言，所</a:t>
            </a:r>
            <a:r>
              <a:rPr lang="zh-CN" altLang="en-US" sz="2400" dirty="0">
                <a:latin typeface="宋体" panose="02010600030101010101" pitchFamily="2" charset="-122"/>
                <a:ea typeface="宋体" panose="02010600030101010101" pitchFamily="2" charset="-122"/>
              </a:rPr>
              <a:t>有</a:t>
            </a:r>
            <a:r>
              <a:rPr lang="zh-CN" altLang="en-US" sz="2400" dirty="0">
                <a:latin typeface="HGHX_CNKI" panose="02000500000000000000" pitchFamily="2" charset="-122"/>
                <a:ea typeface="HGHX_CNKI" panose="02000500000000000000" pitchFamily="2" charset="-122"/>
              </a:rPr>
              <a:t>可能匹配的路径的加和。</a:t>
            </a:r>
            <a:endParaRPr lang="en-US" altLang="zh-CN" sz="2400" dirty="0">
              <a:latin typeface="HGHX_CNKI" panose="02000500000000000000" pitchFamily="2" charset="-122"/>
              <a:ea typeface="HGHX_CNKI" panose="02000500000000000000" pitchFamily="2" charset="-122"/>
            </a:endParaRPr>
          </a:p>
          <a:p>
            <a:r>
              <a:rPr lang="zh-CN" altLang="en-US" sz="2400" dirty="0">
                <a:latin typeface="HGHX_CNKI" panose="02000500000000000000" pitchFamily="2" charset="-122"/>
                <a:ea typeface="HGHX_CNKI" panose="02000500000000000000" pitchFamily="2" charset="-122"/>
              </a:rPr>
              <a:t>即求和取遍所</a:t>
            </a:r>
            <a:r>
              <a:rPr lang="zh-CN" altLang="en-US" sz="2400" dirty="0">
                <a:latin typeface="宋体" panose="02010600030101010101" pitchFamily="2" charset="-122"/>
                <a:ea typeface="宋体" panose="02010600030101010101" pitchFamily="2" charset="-122"/>
              </a:rPr>
              <a:t>有序列的残基。</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这一公式事实上就是</a:t>
            </a:r>
            <a:r>
              <a:rPr lang="en-US" altLang="zh-CN" sz="2400" dirty="0">
                <a:latin typeface="HGHX_CNKI" panose="02000500000000000000" pitchFamily="2" charset="-122"/>
                <a:ea typeface="HGHX_CNKI" panose="02000500000000000000" pitchFamily="2" charset="-122"/>
              </a:rPr>
              <a:t>log-odds score</a:t>
            </a:r>
            <a:r>
              <a:rPr lang="zh-CN" altLang="en-US" sz="2400" dirty="0">
                <a:latin typeface="宋体" panose="02010600030101010101" pitchFamily="2" charset="-122"/>
                <a:ea typeface="宋体" panose="02010600030101010101" pitchFamily="2" charset="-122"/>
              </a:rPr>
              <a:t>的一般化。</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我们注意到，若两个</a:t>
            </a:r>
            <a:r>
              <a:rPr lang="en-US" altLang="zh-CN" sz="2400" dirty="0">
                <a:latin typeface="HGHX_CNKI" panose="02000500000000000000" pitchFamily="2" charset="-122"/>
                <a:ea typeface="HGHX_CNKI" panose="02000500000000000000" pitchFamily="2" charset="-122"/>
              </a:rPr>
              <a:t>HMM</a:t>
            </a:r>
            <a:r>
              <a:rPr lang="zh-CN" altLang="en-US" sz="2400" dirty="0">
                <a:latin typeface="宋体" panose="02010600030101010101" pitchFamily="2" charset="-122"/>
                <a:ea typeface="宋体" panose="02010600030101010101" pitchFamily="2" charset="-122"/>
              </a:rPr>
              <a:t>只有一条共同路径，即某个</a:t>
            </a:r>
            <a:r>
              <a:rPr lang="en-US" altLang="zh-CN" sz="2400" dirty="0">
                <a:latin typeface="HGHX_CNKI" panose="02000500000000000000" pitchFamily="2" charset="-122"/>
                <a:ea typeface="HGHX_CNKI" panose="02000500000000000000" pitchFamily="2" charset="-122"/>
              </a:rPr>
              <a:t>HMM</a:t>
            </a:r>
            <a:r>
              <a:rPr lang="zh-CN" altLang="en-US" sz="2400" dirty="0">
                <a:latin typeface="宋体" panose="02010600030101010101" pitchFamily="2" charset="-122"/>
                <a:ea typeface="宋体" panose="02010600030101010101" pitchFamily="2" charset="-122"/>
              </a:rPr>
              <a:t>只能发出一个序列，那么实质上序列就是固定的，将这一序列视作零假设，就是</a:t>
            </a:r>
            <a:r>
              <a:rPr lang="en-US" altLang="zh-CN" sz="2400" dirty="0">
                <a:latin typeface="HGHX_CNKI" panose="02000500000000000000" pitchFamily="2" charset="-122"/>
                <a:ea typeface="HGHX_CNKI" panose="02000500000000000000" pitchFamily="2" charset="-122"/>
              </a:rPr>
              <a:t>log-odds score</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endParaRPr lang="en-US" altLang="zh-CN" sz="2400" dirty="0">
              <a:latin typeface="HGHX_CNKI" panose="02000500000000000000" pitchFamily="2" charset="-122"/>
              <a:ea typeface="HGHX_CNKI" panose="02000500000000000000" pitchFamily="2" charset="-122"/>
            </a:endParaRPr>
          </a:p>
        </p:txBody>
      </p:sp>
      <p:pic>
        <p:nvPicPr>
          <p:cNvPr id="6" name="内容占位符 3">
            <a:extLst>
              <a:ext uri="{FF2B5EF4-FFF2-40B4-BE49-F238E27FC236}">
                <a16:creationId xmlns:a16="http://schemas.microsoft.com/office/drawing/2014/main" id="{F22AE21D-53CD-4437-900A-961A71B336D8}"/>
              </a:ext>
            </a:extLst>
          </p:cNvPr>
          <p:cNvPicPr>
            <a:picLocks noChangeAspect="1"/>
          </p:cNvPicPr>
          <p:nvPr/>
        </p:nvPicPr>
        <p:blipFill rotWithShape="1">
          <a:blip r:embed="rId2"/>
          <a:srcRect l="24846" t="35385" r="30986" b="56162"/>
          <a:stretch/>
        </p:blipFill>
        <p:spPr>
          <a:xfrm>
            <a:off x="1002322" y="2071505"/>
            <a:ext cx="4360984" cy="469472"/>
          </a:xfrm>
          <a:prstGeom prst="rect">
            <a:avLst/>
          </a:prstGeom>
        </p:spPr>
      </p:pic>
    </p:spTree>
    <p:extLst>
      <p:ext uri="{BB962C8B-B14F-4D97-AF65-F5344CB8AC3E}">
        <p14:creationId xmlns:p14="http://schemas.microsoft.com/office/powerpoint/2010/main" val="167442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D93B9-575B-49FA-ABE2-0BB18C8F6AF7}"/>
              </a:ext>
            </a:extLst>
          </p:cNvPr>
          <p:cNvSpPr>
            <a:spLocks noGrp="1"/>
          </p:cNvSpPr>
          <p:nvPr>
            <p:ph type="title"/>
          </p:nvPr>
        </p:nvSpPr>
        <p:spPr>
          <a:xfrm>
            <a:off x="838200" y="365126"/>
            <a:ext cx="6433038" cy="918552"/>
          </a:xfrm>
        </p:spPr>
        <p:txBody>
          <a:bodyPr>
            <a:normAutofit/>
          </a:bodyPr>
          <a:lstStyle/>
          <a:p>
            <a:r>
              <a:rPr lang="zh-CN" altLang="en-US" dirty="0">
                <a:latin typeface="HGHX_CNKI" panose="02000500000000000000" pitchFamily="2" charset="-122"/>
                <a:ea typeface="HGHX_CNKI" panose="02000500000000000000" pitchFamily="2" charset="-122"/>
              </a:rPr>
              <a:t>成对</a:t>
            </a:r>
            <a:r>
              <a:rPr lang="en-US" altLang="zh-CN" dirty="0">
                <a:latin typeface="HGHX_CNKI" panose="02000500000000000000" pitchFamily="2" charset="-122"/>
                <a:ea typeface="HGHX_CNKI" panose="02000500000000000000" pitchFamily="2" charset="-122"/>
              </a:rPr>
              <a:t>HMM</a:t>
            </a:r>
            <a:r>
              <a:rPr lang="zh-CN" altLang="en-US" dirty="0">
                <a:latin typeface="宋体" panose="02010600030101010101" pitchFamily="2" charset="-122"/>
                <a:ea typeface="宋体" panose="02010600030101010101" pitchFamily="2" charset="-122"/>
              </a:rPr>
              <a:t>模型中的状态</a:t>
            </a:r>
          </a:p>
        </p:txBody>
      </p:sp>
      <p:sp>
        <p:nvSpPr>
          <p:cNvPr id="3" name="内容占位符 2">
            <a:extLst>
              <a:ext uri="{FF2B5EF4-FFF2-40B4-BE49-F238E27FC236}">
                <a16:creationId xmlns:a16="http://schemas.microsoft.com/office/drawing/2014/main" id="{9950EE76-AD40-4DB0-B215-F0C3818AC6D0}"/>
              </a:ext>
            </a:extLst>
          </p:cNvPr>
          <p:cNvSpPr>
            <a:spLocks noGrp="1"/>
          </p:cNvSpPr>
          <p:nvPr>
            <p:ph idx="1"/>
          </p:nvPr>
        </p:nvSpPr>
        <p:spPr/>
        <p:txBody>
          <a:bodyPr>
            <a:normAutofit/>
          </a:bodyPr>
          <a:lstStyle/>
          <a:p>
            <a:pPr marL="0" indent="0">
              <a:buNone/>
            </a:pPr>
            <a:r>
              <a:rPr lang="zh-CN" altLang="en-US" dirty="0">
                <a:latin typeface="宋体" panose="02010600030101010101" pitchFamily="2" charset="-122"/>
                <a:ea typeface="宋体" panose="02010600030101010101" pitchFamily="2" charset="-122"/>
              </a:rPr>
              <a:t>状态有</a:t>
            </a:r>
            <a:r>
              <a:rPr lang="zh-CN" altLang="en-US" dirty="0">
                <a:latin typeface="HGHX_CNKI" panose="02000500000000000000" pitchFamily="2" charset="-122"/>
                <a:ea typeface="HGHX_CNKI" panose="02000500000000000000" pitchFamily="2" charset="-122"/>
              </a:rPr>
              <a:t>三种，分别为 </a:t>
            </a:r>
            <a:r>
              <a:rPr lang="en-US" altLang="zh-CN" dirty="0">
                <a:latin typeface="HGHX_CNKI" panose="02000500000000000000" pitchFamily="2" charset="-122"/>
                <a:ea typeface="HGHX_CNKI" panose="02000500000000000000" pitchFamily="2" charset="-122"/>
              </a:rPr>
              <a:t>M , I , D .</a:t>
            </a:r>
          </a:p>
          <a:p>
            <a:pPr marL="0" indent="0">
              <a:buNone/>
            </a:pPr>
            <a:r>
              <a:rPr lang="en-US" altLang="zh-CN" dirty="0">
                <a:latin typeface="HGHX_CNKI" panose="02000500000000000000" pitchFamily="2" charset="-122"/>
                <a:ea typeface="HGHX_CNKI" panose="02000500000000000000" pitchFamily="2" charset="-122"/>
              </a:rPr>
              <a:t>M</a:t>
            </a:r>
            <a:r>
              <a:rPr lang="zh-CN" altLang="en-US" dirty="0">
                <a:latin typeface="HGHX_CNKI" panose="02000500000000000000" pitchFamily="2" charset="-122"/>
                <a:ea typeface="HGHX_CNKI" panose="02000500000000000000" pitchFamily="2" charset="-122"/>
              </a:rPr>
              <a:t>：</a:t>
            </a:r>
            <a:r>
              <a:rPr lang="en-US" altLang="zh-CN" dirty="0">
                <a:latin typeface="HGHX_CNKI" panose="02000500000000000000" pitchFamily="2" charset="-122"/>
                <a:ea typeface="HGHX_CNKI" panose="02000500000000000000" pitchFamily="2" charset="-122"/>
              </a:rPr>
              <a:t>Match             I :   Insert        D:   Delete</a:t>
            </a:r>
          </a:p>
          <a:p>
            <a:pPr marL="0" indent="0">
              <a:buNone/>
            </a:pPr>
            <a:endParaRPr lang="en-US" altLang="zh-CN" dirty="0">
              <a:latin typeface="HGHX_CNKI" panose="02000500000000000000" pitchFamily="2" charset="-122"/>
              <a:ea typeface="HGHX_CNKI" panose="02000500000000000000" pitchFamily="2" charset="-122"/>
            </a:endParaRPr>
          </a:p>
          <a:p>
            <a:pPr marL="0" indent="0">
              <a:buNone/>
            </a:pPr>
            <a:r>
              <a:rPr lang="en-US" altLang="zh-CN" dirty="0">
                <a:latin typeface="HGHX_CNKI" panose="02000500000000000000" pitchFamily="2" charset="-122"/>
                <a:ea typeface="HGHX_CNKI" panose="02000500000000000000" pitchFamily="2" charset="-122"/>
              </a:rPr>
              <a:t>M</a:t>
            </a:r>
            <a:r>
              <a:rPr lang="zh-CN" altLang="en-US" dirty="0">
                <a:latin typeface="HGHX_CNKI" panose="02000500000000000000" pitchFamily="2" charset="-122"/>
                <a:ea typeface="HGHX_CNKI" panose="02000500000000000000" pitchFamily="2" charset="-122"/>
              </a:rPr>
              <a:t>与</a:t>
            </a:r>
            <a:r>
              <a:rPr lang="en-US" altLang="zh-CN" dirty="0">
                <a:latin typeface="HGHX_CNKI" panose="02000500000000000000" pitchFamily="2" charset="-122"/>
                <a:ea typeface="HGHX_CNKI" panose="02000500000000000000" pitchFamily="2" charset="-122"/>
              </a:rPr>
              <a:t>I</a:t>
            </a:r>
            <a:r>
              <a:rPr lang="zh-CN" altLang="en-US" dirty="0">
                <a:latin typeface="HGHX_CNKI" panose="02000500000000000000" pitchFamily="2" charset="-122"/>
                <a:ea typeface="HGHX_CNKI" panose="02000500000000000000" pitchFamily="2" charset="-122"/>
              </a:rPr>
              <a:t>都能发射出氨基酸，但</a:t>
            </a:r>
            <a:r>
              <a:rPr lang="en-US" altLang="zh-CN" dirty="0">
                <a:latin typeface="HGHX_CNKI" panose="02000500000000000000" pitchFamily="2" charset="-122"/>
                <a:ea typeface="HGHX_CNKI" panose="02000500000000000000" pitchFamily="2" charset="-122"/>
              </a:rPr>
              <a:t>D</a:t>
            </a:r>
            <a:r>
              <a:rPr lang="zh-CN" altLang="en-US" dirty="0">
                <a:latin typeface="HGHX_CNKI" panose="02000500000000000000" pitchFamily="2" charset="-122"/>
                <a:ea typeface="HGHX_CNKI" panose="02000500000000000000" pitchFamily="2" charset="-122"/>
              </a:rPr>
              <a:t>不可以。</a:t>
            </a:r>
            <a:endParaRPr lang="en-US" altLang="zh-CN" dirty="0">
              <a:latin typeface="HGHX_CNKI" panose="02000500000000000000" pitchFamily="2" charset="-122"/>
              <a:ea typeface="HGHX_CNKI" panose="02000500000000000000" pitchFamily="2" charset="-122"/>
            </a:endParaRPr>
          </a:p>
          <a:p>
            <a:pPr marL="0" indent="0">
              <a:buNone/>
            </a:pPr>
            <a:r>
              <a:rPr lang="zh-CN" altLang="en-US" dirty="0">
                <a:latin typeface="HGHX_CNKI" panose="02000500000000000000" pitchFamily="2" charset="-122"/>
                <a:ea typeface="HGHX_CNKI" panose="02000500000000000000" pitchFamily="2" charset="-122"/>
              </a:rPr>
              <a:t>因此规定：</a:t>
            </a:r>
            <a:r>
              <a:rPr lang="zh-CN" altLang="en-US" dirty="0">
                <a:latin typeface="宋体" panose="02010600030101010101" pitchFamily="2" charset="-122"/>
                <a:ea typeface="宋体" panose="02010600030101010101" pitchFamily="2" charset="-122"/>
              </a:rPr>
              <a:t>在</a:t>
            </a:r>
            <a:r>
              <a:rPr lang="zh-CN" altLang="en-US" dirty="0">
                <a:latin typeface="HGHX_CNKI" panose="02000500000000000000" pitchFamily="2" charset="-122"/>
                <a:ea typeface="HGHX_CNKI" panose="02000500000000000000" pitchFamily="2" charset="-122"/>
              </a:rPr>
              <a:t>配对两个</a:t>
            </a:r>
            <a:r>
              <a:rPr lang="en-US" altLang="zh-CN" dirty="0">
                <a:latin typeface="HGHX_CNKI" panose="02000500000000000000" pitchFamily="2" charset="-122"/>
                <a:ea typeface="HGHX_CNKI" panose="02000500000000000000" pitchFamily="2" charset="-122"/>
              </a:rPr>
              <a:t>HMM</a:t>
            </a:r>
            <a:r>
              <a:rPr lang="zh-CN" altLang="en-US" dirty="0">
                <a:latin typeface="HGHX_CNKI" panose="02000500000000000000" pitchFamily="2" charset="-122"/>
                <a:ea typeface="HGHX_CNKI" panose="02000500000000000000" pitchFamily="2" charset="-122"/>
              </a:rPr>
              <a:t>时，</a:t>
            </a:r>
            <a:r>
              <a:rPr lang="en-US" altLang="zh-CN" dirty="0">
                <a:latin typeface="HGHX_CNKI" panose="02000500000000000000" pitchFamily="2" charset="-122"/>
                <a:ea typeface="HGHX_CNKI" panose="02000500000000000000" pitchFamily="2" charset="-122"/>
              </a:rPr>
              <a:t>M</a:t>
            </a:r>
            <a:r>
              <a:rPr lang="zh-CN" altLang="en-US" dirty="0">
                <a:latin typeface="HGHX_CNKI" panose="02000500000000000000" pitchFamily="2" charset="-122"/>
                <a:ea typeface="HGHX_CNKI" panose="02000500000000000000" pitchFamily="2" charset="-122"/>
              </a:rPr>
              <a:t>、</a:t>
            </a:r>
            <a:r>
              <a:rPr lang="en-US" altLang="zh-CN" dirty="0">
                <a:latin typeface="HGHX_CNKI" panose="02000500000000000000" pitchFamily="2" charset="-122"/>
                <a:ea typeface="HGHX_CNKI" panose="02000500000000000000" pitchFamily="2" charset="-122"/>
              </a:rPr>
              <a:t>I</a:t>
            </a:r>
            <a:r>
              <a:rPr lang="zh-CN" altLang="en-US" dirty="0">
                <a:latin typeface="HGHX_CNKI" panose="02000500000000000000" pitchFamily="2" charset="-122"/>
                <a:ea typeface="HGHX_CNKI" panose="02000500000000000000" pitchFamily="2" charset="-122"/>
              </a:rPr>
              <a:t>只能与</a:t>
            </a:r>
            <a:r>
              <a:rPr lang="en-US" altLang="zh-CN" dirty="0">
                <a:latin typeface="HGHX_CNKI" panose="02000500000000000000" pitchFamily="2" charset="-122"/>
                <a:ea typeface="HGHX_CNKI" panose="02000500000000000000" pitchFamily="2" charset="-122"/>
              </a:rPr>
              <a:t>M</a:t>
            </a:r>
            <a:r>
              <a:rPr lang="zh-CN" altLang="en-US" dirty="0">
                <a:latin typeface="HGHX_CNKI" panose="02000500000000000000" pitchFamily="2" charset="-122"/>
                <a:ea typeface="HGHX_CNKI" panose="02000500000000000000" pitchFamily="2" charset="-122"/>
              </a:rPr>
              <a:t>、</a:t>
            </a:r>
            <a:r>
              <a:rPr lang="en-US" altLang="zh-CN" dirty="0">
                <a:latin typeface="HGHX_CNKI" panose="02000500000000000000" pitchFamily="2" charset="-122"/>
                <a:ea typeface="HGHX_CNKI" panose="02000500000000000000" pitchFamily="2" charset="-122"/>
              </a:rPr>
              <a:t>I</a:t>
            </a:r>
            <a:r>
              <a:rPr lang="zh-CN" altLang="en-US" dirty="0">
                <a:latin typeface="HGHX_CNKI" panose="02000500000000000000" pitchFamily="2" charset="-122"/>
                <a:ea typeface="HGHX_CNKI" panose="02000500000000000000" pitchFamily="2" charset="-122"/>
              </a:rPr>
              <a:t>对齐。</a:t>
            </a:r>
            <a:endParaRPr lang="en-US" altLang="zh-CN" dirty="0">
              <a:latin typeface="HGHX_CNKI" panose="02000500000000000000" pitchFamily="2" charset="-122"/>
              <a:ea typeface="HGHX_CNKI" panose="02000500000000000000" pitchFamily="2" charset="-122"/>
            </a:endParaRPr>
          </a:p>
          <a:p>
            <a:pPr marL="0" indent="0">
              <a:buNone/>
            </a:pPr>
            <a:r>
              <a:rPr lang="en-US" altLang="zh-CN" dirty="0">
                <a:latin typeface="HGHX_CNKI" panose="02000500000000000000" pitchFamily="2" charset="-122"/>
                <a:ea typeface="HGHX_CNKI" panose="02000500000000000000" pitchFamily="2" charset="-122"/>
              </a:rPr>
              <a:t>D</a:t>
            </a:r>
            <a:r>
              <a:rPr lang="zh-CN" altLang="en-US" dirty="0">
                <a:latin typeface="HGHX_CNKI" panose="02000500000000000000" pitchFamily="2" charset="-122"/>
                <a:ea typeface="HGHX_CNKI" panose="02000500000000000000" pitchFamily="2" charset="-122"/>
              </a:rPr>
              <a:t>只能与</a:t>
            </a:r>
            <a:r>
              <a:rPr lang="en-US" altLang="zh-CN" dirty="0">
                <a:latin typeface="HGHX_CNKI" panose="02000500000000000000" pitchFamily="2" charset="-122"/>
                <a:ea typeface="HGHX_CNKI" panose="02000500000000000000" pitchFamily="2" charset="-122"/>
              </a:rPr>
              <a:t>D</a:t>
            </a:r>
            <a:r>
              <a:rPr lang="zh-CN" altLang="en-US" dirty="0">
                <a:latin typeface="HGHX_CNKI" panose="02000500000000000000" pitchFamily="2" charset="-122"/>
                <a:ea typeface="HGHX_CNKI" panose="02000500000000000000" pitchFamily="2" charset="-122"/>
              </a:rPr>
              <a:t>对齐。为了对齐，我们引入一个 </a:t>
            </a:r>
            <a:r>
              <a:rPr lang="en-US" altLang="zh-CN" dirty="0">
                <a:latin typeface="HGHX_CNKI" panose="02000500000000000000" pitchFamily="2" charset="-122"/>
                <a:ea typeface="HGHX_CNKI" panose="02000500000000000000" pitchFamily="2" charset="-122"/>
              </a:rPr>
              <a:t>G</a:t>
            </a:r>
            <a:r>
              <a:rPr lang="zh-CN" altLang="en-US" dirty="0">
                <a:latin typeface="HGHX_CNKI" panose="02000500000000000000" pitchFamily="2" charset="-122"/>
                <a:ea typeface="HGHX_CNKI" panose="02000500000000000000" pitchFamily="2" charset="-122"/>
              </a:rPr>
              <a:t>（</a:t>
            </a:r>
            <a:r>
              <a:rPr lang="en-US" altLang="zh-CN" dirty="0">
                <a:latin typeface="HGHX_CNKI" panose="02000500000000000000" pitchFamily="2" charset="-122"/>
                <a:ea typeface="HGHX_CNKI" panose="02000500000000000000" pitchFamily="2" charset="-122"/>
              </a:rPr>
              <a:t>Gap</a:t>
            </a:r>
            <a:r>
              <a:rPr lang="zh-CN" altLang="en-US" dirty="0">
                <a:latin typeface="HGHX_CNKI" panose="02000500000000000000" pitchFamily="2" charset="-122"/>
                <a:ea typeface="HGHX_CNKI" panose="02000500000000000000" pitchFamily="2" charset="-122"/>
              </a:rPr>
              <a:t>）。</a:t>
            </a:r>
            <a:endParaRPr lang="en-US" altLang="zh-CN" dirty="0">
              <a:latin typeface="HGHX_CNKI" panose="02000500000000000000" pitchFamily="2" charset="-122"/>
              <a:ea typeface="HGHX_CNKI" panose="02000500000000000000" pitchFamily="2" charset="-122"/>
            </a:endParaRPr>
          </a:p>
          <a:p>
            <a:pPr marL="0" indent="0">
              <a:buNone/>
            </a:pPr>
            <a:r>
              <a:rPr lang="zh-CN" altLang="en-US" dirty="0">
                <a:latin typeface="HGHX_CNKI" panose="02000500000000000000" pitchFamily="2" charset="-122"/>
                <a:ea typeface="HGHX_CNKI" panose="02000500000000000000" pitchFamily="2" charset="-122"/>
              </a:rPr>
              <a:t>因此</a:t>
            </a:r>
            <a:r>
              <a:rPr lang="en-US" altLang="zh-CN" dirty="0">
                <a:latin typeface="HGHX_CNKI" panose="02000500000000000000" pitchFamily="2" charset="-122"/>
                <a:ea typeface="HGHX_CNKI" panose="02000500000000000000" pitchFamily="2" charset="-122"/>
              </a:rPr>
              <a:t>D</a:t>
            </a:r>
            <a:r>
              <a:rPr lang="zh-CN" altLang="en-US" dirty="0">
                <a:latin typeface="HGHX_CNKI" panose="02000500000000000000" pitchFamily="2" charset="-122"/>
                <a:ea typeface="HGHX_CNKI" panose="02000500000000000000" pitchFamily="2" charset="-122"/>
              </a:rPr>
              <a:t>也能跟</a:t>
            </a:r>
            <a:r>
              <a:rPr lang="en-US" altLang="zh-CN" dirty="0">
                <a:latin typeface="HGHX_CNKI" panose="02000500000000000000" pitchFamily="2" charset="-122"/>
                <a:ea typeface="HGHX_CNKI" panose="02000500000000000000" pitchFamily="2" charset="-122"/>
              </a:rPr>
              <a:t>G</a:t>
            </a:r>
            <a:r>
              <a:rPr lang="zh-CN" altLang="en-US" dirty="0">
                <a:latin typeface="HGHX_CNKI" panose="02000500000000000000" pitchFamily="2" charset="-122"/>
                <a:ea typeface="HGHX_CNKI" panose="02000500000000000000" pitchFamily="2" charset="-122"/>
              </a:rPr>
              <a:t>对齐。</a:t>
            </a:r>
          </a:p>
        </p:txBody>
      </p:sp>
    </p:spTree>
    <p:extLst>
      <p:ext uri="{BB962C8B-B14F-4D97-AF65-F5344CB8AC3E}">
        <p14:creationId xmlns:p14="http://schemas.microsoft.com/office/powerpoint/2010/main" val="383294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8CACA29F-2C14-4785-A7CE-510EAA123511}"/>
              </a:ext>
            </a:extLst>
          </p:cNvPr>
          <p:cNvPicPr>
            <a:picLocks noGrp="1" noChangeAspect="1"/>
          </p:cNvPicPr>
          <p:nvPr>
            <p:ph idx="1"/>
          </p:nvPr>
        </p:nvPicPr>
        <p:blipFill rotWithShape="1">
          <a:blip r:embed="rId2"/>
          <a:srcRect l="41324" t="25331" r="8211" b="7586"/>
          <a:stretch/>
        </p:blipFill>
        <p:spPr>
          <a:xfrm>
            <a:off x="4539762" y="883626"/>
            <a:ext cx="6808102" cy="5090747"/>
          </a:xfrm>
          <a:prstGeom prst="rect">
            <a:avLst/>
          </a:prstGeom>
        </p:spPr>
      </p:pic>
      <p:sp>
        <p:nvSpPr>
          <p:cNvPr id="8" name="文本框 7">
            <a:extLst>
              <a:ext uri="{FF2B5EF4-FFF2-40B4-BE49-F238E27FC236}">
                <a16:creationId xmlns:a16="http://schemas.microsoft.com/office/drawing/2014/main" id="{B92AA6B1-3AD6-4FDA-B005-C5434543F5C0}"/>
              </a:ext>
            </a:extLst>
          </p:cNvPr>
          <p:cNvSpPr txBox="1"/>
          <p:nvPr/>
        </p:nvSpPr>
        <p:spPr>
          <a:xfrm>
            <a:off x="1028700" y="1143000"/>
            <a:ext cx="2839915"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右边的图片展示了这一对齐方式。</a:t>
            </a:r>
          </a:p>
        </p:txBody>
      </p:sp>
      <p:sp>
        <p:nvSpPr>
          <p:cNvPr id="9" name="文本框 8">
            <a:extLst>
              <a:ext uri="{FF2B5EF4-FFF2-40B4-BE49-F238E27FC236}">
                <a16:creationId xmlns:a16="http://schemas.microsoft.com/office/drawing/2014/main" id="{7D202C76-6D9B-44D8-955F-2E8D0741F3DD}"/>
              </a:ext>
            </a:extLst>
          </p:cNvPr>
          <p:cNvSpPr txBox="1"/>
          <p:nvPr/>
        </p:nvSpPr>
        <p:spPr>
          <a:xfrm>
            <a:off x="1107831" y="2453054"/>
            <a:ext cx="2839915" cy="2677656"/>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事实上，</a:t>
            </a:r>
            <a:r>
              <a:rPr lang="en-US" altLang="zh-CN" sz="2400" dirty="0">
                <a:latin typeface="HGHX_CNKI" panose="02000500000000000000" pitchFamily="2" charset="-122"/>
                <a:ea typeface="HGHX_CNKI" panose="02000500000000000000" pitchFamily="2" charset="-122"/>
              </a:rPr>
              <a:t>MI</a:t>
            </a:r>
            <a:r>
              <a:rPr lang="zh-CN" altLang="en-US" sz="2400" dirty="0">
                <a:latin typeface="HGHX_CNKI" panose="02000500000000000000" pitchFamily="2" charset="-122"/>
                <a:ea typeface="HGHX_CNKI" panose="02000500000000000000" pitchFamily="2" charset="-122"/>
              </a:rPr>
              <a:t>与</a:t>
            </a:r>
            <a:r>
              <a:rPr lang="en-US" altLang="zh-CN" sz="2400" dirty="0">
                <a:latin typeface="HGHX_CNKI" panose="02000500000000000000" pitchFamily="2" charset="-122"/>
                <a:ea typeface="HGHX_CNKI" panose="02000500000000000000" pitchFamily="2" charset="-122"/>
              </a:rPr>
              <a:t>DG</a:t>
            </a:r>
            <a:r>
              <a:rPr lang="zh-CN" altLang="en-US" sz="2400" dirty="0">
                <a:latin typeface="宋体" panose="02010600030101010101" pitchFamily="2" charset="-122"/>
                <a:ea typeface="宋体" panose="02010600030101010101" pitchFamily="2" charset="-122"/>
              </a:rPr>
              <a:t>是可以在不改变两个</a:t>
            </a:r>
            <a:r>
              <a:rPr lang="en-US" altLang="zh-CN" sz="2400" dirty="0">
                <a:latin typeface="HGHX_CNKI" panose="02000500000000000000" pitchFamily="2" charset="-122"/>
                <a:ea typeface="HGHX_CNKI" panose="02000500000000000000" pitchFamily="2" charset="-122"/>
              </a:rPr>
              <a:t>HMM</a:t>
            </a:r>
            <a:r>
              <a:rPr lang="zh-CN" altLang="en-US" sz="2400" dirty="0">
                <a:latin typeface="宋体" panose="02010600030101010101" pitchFamily="2" charset="-122"/>
                <a:ea typeface="宋体" panose="02010600030101010101" pitchFamily="2" charset="-122"/>
              </a:rPr>
              <a:t>顺序的情况下对调的。我们保留这两个状态的原因在于后面的迭代过程。</a:t>
            </a:r>
          </a:p>
        </p:txBody>
      </p:sp>
    </p:spTree>
    <p:extLst>
      <p:ext uri="{BB962C8B-B14F-4D97-AF65-F5344CB8AC3E}">
        <p14:creationId xmlns:p14="http://schemas.microsoft.com/office/powerpoint/2010/main" val="427107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72F732C-4400-43BC-A6FB-A5FFD24BE0B5}"/>
              </a:ext>
            </a:extLst>
          </p:cNvPr>
          <p:cNvPicPr>
            <a:picLocks noChangeAspect="1"/>
          </p:cNvPicPr>
          <p:nvPr/>
        </p:nvPicPr>
        <p:blipFill rotWithShape="1">
          <a:blip r:embed="rId2"/>
          <a:srcRect l="15721" t="18717" r="10000" b="19744"/>
          <a:stretch/>
        </p:blipFill>
        <p:spPr>
          <a:xfrm>
            <a:off x="1213337" y="3337023"/>
            <a:ext cx="6140417" cy="2861553"/>
          </a:xfrm>
          <a:prstGeom prst="rect">
            <a:avLst/>
          </a:prstGeom>
        </p:spPr>
      </p:pic>
      <p:sp>
        <p:nvSpPr>
          <p:cNvPr id="5" name="文本框 4">
            <a:extLst>
              <a:ext uri="{FF2B5EF4-FFF2-40B4-BE49-F238E27FC236}">
                <a16:creationId xmlns:a16="http://schemas.microsoft.com/office/drawing/2014/main" id="{47C2D838-642B-4BB8-92CA-094FB811F6E0}"/>
              </a:ext>
            </a:extLst>
          </p:cNvPr>
          <p:cNvSpPr txBox="1"/>
          <p:nvPr/>
        </p:nvSpPr>
        <p:spPr>
          <a:xfrm>
            <a:off x="1213337" y="527538"/>
            <a:ext cx="9100040" cy="2677656"/>
          </a:xfrm>
          <a:prstGeom prst="rect">
            <a:avLst/>
          </a:prstGeom>
          <a:noFill/>
        </p:spPr>
        <p:txBody>
          <a:bodyPr wrap="square" rtlCol="0">
            <a:spAutoFit/>
          </a:bodyPr>
          <a:lstStyle/>
          <a:p>
            <a:r>
              <a:rPr lang="zh-CN" altLang="en-US" sz="2400" dirty="0">
                <a:latin typeface="HGHX_CNKI" panose="02000500000000000000" pitchFamily="2" charset="-122"/>
                <a:ea typeface="HGHX_CNKI" panose="02000500000000000000" pitchFamily="2" charset="-122"/>
              </a:rPr>
              <a:t>对模型进一步的简化：</a:t>
            </a:r>
            <a:endParaRPr lang="en-US" altLang="zh-CN" sz="2400" dirty="0">
              <a:latin typeface="HGHX_CNKI" panose="02000500000000000000" pitchFamily="2" charset="-122"/>
              <a:ea typeface="HGHX_CNKI" panose="02000500000000000000" pitchFamily="2" charset="-122"/>
            </a:endParaRPr>
          </a:p>
          <a:p>
            <a:r>
              <a:rPr lang="en-US" altLang="zh-CN" sz="2400" dirty="0">
                <a:latin typeface="HGHX_CNKI" panose="02000500000000000000" pitchFamily="2" charset="-122"/>
                <a:ea typeface="HGHX_CNKI" panose="02000500000000000000" pitchFamily="2" charset="-122"/>
              </a:rPr>
              <a:t>1.</a:t>
            </a:r>
            <a:r>
              <a:rPr lang="zh-CN" altLang="en-US" sz="2400" dirty="0">
                <a:latin typeface="HGHX_CNKI" panose="02000500000000000000" pitchFamily="2" charset="-122"/>
                <a:ea typeface="HGHX_CNKI" panose="02000500000000000000" pitchFamily="2" charset="-122"/>
              </a:rPr>
              <a:t>不考虑 </a:t>
            </a:r>
            <a:r>
              <a:rPr lang="en-US" altLang="zh-CN" sz="2400" dirty="0">
                <a:latin typeface="HGHX_CNKI" panose="02000500000000000000" pitchFamily="2" charset="-122"/>
                <a:ea typeface="HGHX_CNKI" panose="02000500000000000000" pitchFamily="2" charset="-122"/>
              </a:rPr>
              <a:t>I </a:t>
            </a:r>
            <a:r>
              <a:rPr lang="en-US" altLang="zh-CN" sz="2400" dirty="0" err="1">
                <a:latin typeface="HGHX_CNKI" panose="02000500000000000000" pitchFamily="2" charset="-122"/>
                <a:ea typeface="HGHX_CNKI" panose="02000500000000000000" pitchFamily="2" charset="-122"/>
              </a:rPr>
              <a:t>I</a:t>
            </a:r>
            <a:r>
              <a:rPr lang="en-US" altLang="zh-CN" sz="2400" dirty="0">
                <a:latin typeface="HGHX_CNKI" panose="02000500000000000000" pitchFamily="2" charset="-122"/>
                <a:ea typeface="HGHX_CNKI" panose="02000500000000000000" pitchFamily="2" charset="-122"/>
              </a:rPr>
              <a:t> </a:t>
            </a:r>
            <a:r>
              <a:rPr lang="zh-CN" altLang="en-US" sz="2400" dirty="0">
                <a:latin typeface="HGHX_CNKI" panose="02000500000000000000" pitchFamily="2" charset="-122"/>
                <a:ea typeface="HGHX_CNKI" panose="02000500000000000000" pitchFamily="2" charset="-122"/>
              </a:rPr>
              <a:t>与 </a:t>
            </a:r>
            <a:r>
              <a:rPr lang="en-US" altLang="zh-CN" sz="2400" dirty="0">
                <a:latin typeface="HGHX_CNKI" panose="02000500000000000000" pitchFamily="2" charset="-122"/>
                <a:ea typeface="HGHX_CNKI" panose="02000500000000000000" pitchFamily="2" charset="-122"/>
              </a:rPr>
              <a:t>D </a:t>
            </a:r>
            <a:r>
              <a:rPr lang="en-US" altLang="zh-CN" sz="2400" dirty="0" err="1">
                <a:latin typeface="HGHX_CNKI" panose="02000500000000000000" pitchFamily="2" charset="-122"/>
                <a:ea typeface="HGHX_CNKI" panose="02000500000000000000" pitchFamily="2" charset="-122"/>
              </a:rPr>
              <a:t>D</a:t>
            </a:r>
            <a:r>
              <a:rPr lang="en-US" altLang="zh-CN" sz="2400" dirty="0">
                <a:latin typeface="HGHX_CNKI" panose="02000500000000000000" pitchFamily="2" charset="-122"/>
                <a:ea typeface="HGHX_CNKI" panose="02000500000000000000" pitchFamily="2" charset="-122"/>
              </a:rPr>
              <a:t> </a:t>
            </a:r>
            <a:r>
              <a:rPr lang="zh-CN" altLang="en-US" sz="2400" dirty="0">
                <a:latin typeface="HGHX_CNKI" panose="02000500000000000000" pitchFamily="2" charset="-122"/>
                <a:ea typeface="HGHX_CNKI" panose="02000500000000000000" pitchFamily="2" charset="-122"/>
              </a:rPr>
              <a:t>的配对。</a:t>
            </a:r>
            <a:r>
              <a:rPr lang="zh-CN" altLang="en-US" sz="2400" dirty="0">
                <a:latin typeface="宋体" panose="02010600030101010101" pitchFamily="2" charset="-122"/>
                <a:ea typeface="宋体" panose="02010600030101010101" pitchFamily="2" charset="-122"/>
              </a:rPr>
              <a:t>这样的简化对模型的效果是微不足道的，甚至会对模型的应用起到正向的效果</a:t>
            </a:r>
            <a:r>
              <a:rPr lang="zh-CN" altLang="en-US" sz="2400" dirty="0">
                <a:latin typeface="HGHX_CNKI" panose="02000500000000000000" pitchFamily="2" charset="-122"/>
                <a:ea typeface="HGHX_CNKI" panose="02000500000000000000" pitchFamily="2" charset="-122"/>
              </a:rPr>
              <a:t>。</a:t>
            </a:r>
            <a:r>
              <a:rPr lang="zh-CN" altLang="en-US" sz="2400" dirty="0">
                <a:latin typeface="宋体" panose="02010600030101010101" pitchFamily="2" charset="-122"/>
                <a:ea typeface="宋体" panose="02010600030101010101" pitchFamily="2" charset="-122"/>
              </a:rPr>
              <a:t>因此在简化后，只剩下了五种成对状态</a:t>
            </a:r>
            <a:r>
              <a:rPr lang="zh-CN" altLang="en-US" sz="2400" dirty="0">
                <a:latin typeface="HGHX_CNKI" panose="02000500000000000000" pitchFamily="2" charset="-122"/>
                <a:ea typeface="HGHX_CNKI" panose="02000500000000000000" pitchFamily="2" charset="-122"/>
              </a:rPr>
              <a:t>：</a:t>
            </a:r>
            <a:r>
              <a:rPr lang="en-US" altLang="zh-CN" sz="2400" dirty="0">
                <a:latin typeface="HGHX_CNKI" panose="02000500000000000000" pitchFamily="2" charset="-122"/>
                <a:ea typeface="HGHX_CNKI" panose="02000500000000000000" pitchFamily="2" charset="-122"/>
              </a:rPr>
              <a:t>MM,MI,IM,DG,GD</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r>
              <a:rPr lang="en-US" altLang="zh-CN" sz="2400" dirty="0">
                <a:latin typeface="HGHX_CNKI" panose="02000500000000000000" pitchFamily="2" charset="-122"/>
                <a:ea typeface="HGHX_CNKI" panose="02000500000000000000" pitchFamily="2" charset="-122"/>
              </a:rPr>
              <a:t>2.</a:t>
            </a:r>
            <a:r>
              <a:rPr lang="zh-CN" altLang="en-US" sz="2400" dirty="0">
                <a:latin typeface="HGHX_CNKI" panose="02000500000000000000" pitchFamily="2" charset="-122"/>
                <a:ea typeface="HGHX_CNKI" panose="02000500000000000000" pitchFamily="2" charset="-122"/>
              </a:rPr>
              <a:t>我们规定</a:t>
            </a:r>
            <a:r>
              <a:rPr lang="en-US" altLang="zh-CN" sz="2400" dirty="0">
                <a:latin typeface="HGHX_CNKI" panose="02000500000000000000" pitchFamily="2" charset="-122"/>
                <a:ea typeface="HGHX_CNKI" panose="02000500000000000000" pitchFamily="2" charset="-122"/>
              </a:rPr>
              <a:t>MM</a:t>
            </a:r>
            <a:r>
              <a:rPr lang="zh-CN" altLang="en-US" sz="2400" dirty="0">
                <a:latin typeface="HGHX_CNKI" panose="02000500000000000000" pitchFamily="2" charset="-122"/>
                <a:ea typeface="HGHX_CNKI" panose="02000500000000000000" pitchFamily="2" charset="-122"/>
              </a:rPr>
              <a:t>、</a:t>
            </a:r>
            <a:r>
              <a:rPr lang="en-US" altLang="zh-CN" sz="2400" dirty="0">
                <a:latin typeface="HGHX_CNKI" panose="02000500000000000000" pitchFamily="2" charset="-122"/>
                <a:ea typeface="HGHX_CNKI" panose="02000500000000000000" pitchFamily="2" charset="-122"/>
              </a:rPr>
              <a:t>MI</a:t>
            </a:r>
            <a:r>
              <a:rPr lang="zh-CN" altLang="en-US" sz="2400" dirty="0">
                <a:latin typeface="HGHX_CNKI" panose="02000500000000000000" pitchFamily="2" charset="-122"/>
                <a:ea typeface="HGHX_CNKI" panose="02000500000000000000" pitchFamily="2" charset="-122"/>
              </a:rPr>
              <a:t>、</a:t>
            </a:r>
            <a:r>
              <a:rPr lang="en-US" altLang="zh-CN" sz="2400" dirty="0">
                <a:latin typeface="HGHX_CNKI" panose="02000500000000000000" pitchFamily="2" charset="-122"/>
                <a:ea typeface="HGHX_CNKI" panose="02000500000000000000" pitchFamily="2" charset="-122"/>
              </a:rPr>
              <a:t>IM</a:t>
            </a:r>
            <a:r>
              <a:rPr lang="zh-CN" altLang="en-US" sz="2400" dirty="0">
                <a:latin typeface="HGHX_CNKI" panose="02000500000000000000" pitchFamily="2" charset="-122"/>
                <a:ea typeface="HGHX_CNKI" panose="02000500000000000000" pitchFamily="2" charset="-122"/>
              </a:rPr>
              <a:t>的下一个成对</a:t>
            </a:r>
            <a:r>
              <a:rPr lang="zh-CN" altLang="en-US" sz="2400" dirty="0">
                <a:latin typeface="宋体" panose="02010600030101010101" pitchFamily="2" charset="-122"/>
                <a:ea typeface="宋体" panose="02010600030101010101" pitchFamily="2" charset="-122"/>
              </a:rPr>
              <a:t>状</a:t>
            </a:r>
            <a:r>
              <a:rPr lang="zh-CN" altLang="en-US" sz="2400" dirty="0">
                <a:latin typeface="HGHX_CNKI" panose="02000500000000000000" pitchFamily="2" charset="-122"/>
                <a:ea typeface="HGHX_CNKI" panose="02000500000000000000" pitchFamily="2" charset="-122"/>
              </a:rPr>
              <a:t>态不能是</a:t>
            </a:r>
            <a:r>
              <a:rPr lang="en-US" altLang="zh-CN" sz="2400" dirty="0">
                <a:latin typeface="HGHX_CNKI" panose="02000500000000000000" pitchFamily="2" charset="-122"/>
                <a:ea typeface="HGHX_CNKI" panose="02000500000000000000" pitchFamily="2" charset="-122"/>
              </a:rPr>
              <a:t>DG</a:t>
            </a:r>
            <a:r>
              <a:rPr lang="zh-CN" altLang="en-US" sz="2400" dirty="0">
                <a:latin typeface="HGHX_CNKI" panose="02000500000000000000" pitchFamily="2" charset="-122"/>
                <a:ea typeface="HGHX_CNKI" panose="02000500000000000000" pitchFamily="2" charset="-122"/>
              </a:rPr>
              <a:t>或</a:t>
            </a:r>
            <a:r>
              <a:rPr lang="en-US" altLang="zh-CN" sz="2400" dirty="0">
                <a:latin typeface="HGHX_CNKI" panose="02000500000000000000" pitchFamily="2" charset="-122"/>
                <a:ea typeface="HGHX_CNKI" panose="02000500000000000000" pitchFamily="2" charset="-122"/>
              </a:rPr>
              <a:t>GD</a:t>
            </a:r>
            <a:r>
              <a:rPr lang="zh-CN" altLang="en-US" sz="2400" dirty="0">
                <a:latin typeface="HGHX_CNKI" panose="02000500000000000000" pitchFamily="2" charset="-122"/>
                <a:ea typeface="HGHX_CNKI" panose="02000500000000000000" pitchFamily="2" charset="-122"/>
              </a:rPr>
              <a:t>，反过来也同理。</a:t>
            </a:r>
            <a:endParaRPr lang="en-US" altLang="zh-CN" sz="2400" dirty="0">
              <a:latin typeface="HGHX_CNKI" panose="02000500000000000000" pitchFamily="2" charset="-122"/>
              <a:ea typeface="HGHX_CNKI" panose="02000500000000000000" pitchFamily="2" charset="-122"/>
            </a:endParaRPr>
          </a:p>
          <a:p>
            <a:r>
              <a:rPr lang="zh-CN" altLang="en-US" sz="2400" dirty="0">
                <a:latin typeface="HGHX_CNKI" panose="02000500000000000000" pitchFamily="2" charset="-122"/>
                <a:ea typeface="HGHX_CNKI" panose="02000500000000000000" pitchFamily="2" charset="-122"/>
              </a:rPr>
              <a:t>因此我们得到了如下图所示的可能成</a:t>
            </a:r>
            <a:r>
              <a:rPr lang="zh-CN" altLang="en-US" sz="2400" dirty="0">
                <a:latin typeface="宋体" panose="02010600030101010101" pitchFamily="2" charset="-122"/>
                <a:ea typeface="宋体" panose="02010600030101010101" pitchFamily="2" charset="-122"/>
              </a:rPr>
              <a:t>对状态及其转移</a:t>
            </a:r>
            <a:r>
              <a:rPr lang="zh-CN" altLang="en-US" sz="2400" dirty="0">
                <a:latin typeface="HGHX_CNKI" panose="02000500000000000000" pitchFamily="2" charset="-122"/>
                <a:ea typeface="HGHX_CNKI" panose="02000500000000000000" pitchFamily="2" charset="-122"/>
              </a:rPr>
              <a:t>关系。</a:t>
            </a:r>
          </a:p>
        </p:txBody>
      </p:sp>
    </p:spTree>
    <p:extLst>
      <p:ext uri="{BB962C8B-B14F-4D97-AF65-F5344CB8AC3E}">
        <p14:creationId xmlns:p14="http://schemas.microsoft.com/office/powerpoint/2010/main" val="401347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66EA0-A447-4554-ACBB-7D3D18B332B1}"/>
              </a:ext>
            </a:extLst>
          </p:cNvPr>
          <p:cNvSpPr>
            <a:spLocks noGrp="1"/>
          </p:cNvSpPr>
          <p:nvPr>
            <p:ph type="title"/>
          </p:nvPr>
        </p:nvSpPr>
        <p:spPr>
          <a:xfrm>
            <a:off x="838200" y="365125"/>
            <a:ext cx="7206762" cy="602029"/>
          </a:xfrm>
        </p:spPr>
        <p:txBody>
          <a:bodyPr>
            <a:normAutofit fontScale="90000"/>
          </a:bodyPr>
          <a:lstStyle/>
          <a:p>
            <a:r>
              <a:rPr lang="en-US" altLang="zh-CN" dirty="0">
                <a:latin typeface="HGHX_CNKI" panose="02000500000000000000" pitchFamily="2" charset="-122"/>
                <a:ea typeface="HGHX_CNKI" panose="02000500000000000000" pitchFamily="2" charset="-122"/>
              </a:rPr>
              <a:t>VITERBI</a:t>
            </a:r>
            <a:r>
              <a:rPr lang="zh-CN" altLang="en-US" dirty="0">
                <a:latin typeface="HGHX_CNKI" panose="02000500000000000000" pitchFamily="2" charset="-122"/>
                <a:ea typeface="HGHX_CNKI" panose="02000500000000000000" pitchFamily="2" charset="-122"/>
              </a:rPr>
              <a:t>算法</a:t>
            </a:r>
            <a:r>
              <a:rPr lang="en-US" altLang="zh-CN" dirty="0">
                <a:latin typeface="HGHX_CNKI" panose="02000500000000000000" pitchFamily="2" charset="-122"/>
                <a:ea typeface="HGHX_CNKI" panose="02000500000000000000" pitchFamily="2" charset="-122"/>
              </a:rPr>
              <a:t>——</a:t>
            </a:r>
            <a:r>
              <a:rPr lang="zh-CN" altLang="en-US" dirty="0">
                <a:latin typeface="HGHX_CNKI" panose="02000500000000000000" pitchFamily="2" charset="-122"/>
                <a:ea typeface="HGHX_CNKI" panose="02000500000000000000" pitchFamily="2" charset="-122"/>
              </a:rPr>
              <a:t>极大化得分</a:t>
            </a:r>
          </a:p>
        </p:txBody>
      </p:sp>
      <p:sp>
        <p:nvSpPr>
          <p:cNvPr id="3" name="内容占位符 2">
            <a:extLst>
              <a:ext uri="{FF2B5EF4-FFF2-40B4-BE49-F238E27FC236}">
                <a16:creationId xmlns:a16="http://schemas.microsoft.com/office/drawing/2014/main" id="{46D1612F-2BE6-428B-9751-AB604E91D51A}"/>
              </a:ext>
            </a:extLst>
          </p:cNvPr>
          <p:cNvSpPr>
            <a:spLocks noGrp="1"/>
          </p:cNvSpPr>
          <p:nvPr>
            <p:ph idx="1"/>
          </p:nvPr>
        </p:nvSpPr>
        <p:spPr>
          <a:xfrm>
            <a:off x="838200" y="1134208"/>
            <a:ext cx="10515600" cy="5104301"/>
          </a:xfrm>
        </p:spPr>
        <p:txBody>
          <a:bodyPr>
            <a:normAutofit/>
          </a:bodyPr>
          <a:lstStyle/>
          <a:p>
            <a:pPr marL="0" indent="0">
              <a:buNone/>
            </a:pPr>
            <a:r>
              <a:rPr lang="zh-CN" altLang="en-US" sz="2400" dirty="0">
                <a:latin typeface="HGHX_CNKI" panose="02000500000000000000" pitchFamily="2" charset="-122"/>
                <a:ea typeface="HGHX_CNKI" panose="02000500000000000000" pitchFamily="2" charset="-122"/>
              </a:rPr>
              <a:t>我们开始计算</a:t>
            </a:r>
            <a:r>
              <a:rPr lang="en-US" altLang="zh-CN" sz="2400" dirty="0">
                <a:latin typeface="HGHX_CNKI" panose="02000500000000000000" pitchFamily="2" charset="-122"/>
                <a:ea typeface="HGHX_CNKI" panose="02000500000000000000" pitchFamily="2" charset="-122"/>
              </a:rPr>
              <a:t>S_LSO</a:t>
            </a:r>
            <a:r>
              <a:rPr lang="zh-CN" altLang="en-US" sz="2400" dirty="0">
                <a:latin typeface="HGHX_CNKI" panose="02000500000000000000" pitchFamily="2" charset="-122"/>
                <a:ea typeface="HGHX_CNKI" panose="02000500000000000000" pitchFamily="2" charset="-122"/>
              </a:rPr>
              <a:t>得分。</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lnSpc>
                <a:spcPct val="114000"/>
              </a:lnSpc>
              <a:buNone/>
            </a:pPr>
            <a:r>
              <a:rPr lang="zh-CN" altLang="en-US" sz="2400" dirty="0">
                <a:latin typeface="HGHX_CNKI" panose="02000500000000000000" pitchFamily="2" charset="-122"/>
                <a:ea typeface="HGHX_CNKI" panose="02000500000000000000" pitchFamily="2" charset="-122"/>
              </a:rPr>
              <a:t>对</a:t>
            </a:r>
            <a:r>
              <a:rPr lang="en-US" altLang="zh-CN" sz="2400" dirty="0">
                <a:latin typeface="HGHX_CNKI" panose="02000500000000000000" pitchFamily="2" charset="-122"/>
                <a:ea typeface="HGHX_CNKI" panose="02000500000000000000" pitchFamily="2" charset="-122"/>
              </a:rPr>
              <a:t>HMM-q</a:t>
            </a:r>
            <a:r>
              <a:rPr lang="zh-CN" altLang="en-US" sz="2400" dirty="0">
                <a:latin typeface="HGHX_CNKI" panose="02000500000000000000" pitchFamily="2" charset="-122"/>
                <a:ea typeface="HGHX_CNKI" panose="02000500000000000000" pitchFamily="2" charset="-122"/>
              </a:rPr>
              <a:t>模型与</a:t>
            </a:r>
            <a:r>
              <a:rPr lang="en-US" altLang="zh-CN" sz="2400" dirty="0">
                <a:latin typeface="HGHX_CNKI" panose="02000500000000000000" pitchFamily="2" charset="-122"/>
                <a:ea typeface="HGHX_CNKI" panose="02000500000000000000" pitchFamily="2" charset="-122"/>
              </a:rPr>
              <a:t>HMM-p</a:t>
            </a:r>
            <a:r>
              <a:rPr lang="zh-CN" altLang="en-US" sz="2400" dirty="0">
                <a:latin typeface="HGHX_CNKI" panose="02000500000000000000" pitchFamily="2" charset="-122"/>
                <a:ea typeface="HGHX_CNKI" panose="02000500000000000000" pitchFamily="2" charset="-122"/>
              </a:rPr>
              <a:t>模型，</a:t>
            </a:r>
            <a:r>
              <a:rPr lang="en-US" altLang="zh-CN" sz="2400" dirty="0" err="1">
                <a:latin typeface="HGHX_CNKI" panose="02000500000000000000" pitchFamily="2" charset="-122"/>
                <a:ea typeface="HGHX_CNKI" panose="02000500000000000000" pitchFamily="2" charset="-122"/>
              </a:rPr>
              <a:t>i</a:t>
            </a:r>
            <a:r>
              <a:rPr lang="en-US" altLang="zh-CN" sz="2400" dirty="0">
                <a:latin typeface="HGHX_CNKI" panose="02000500000000000000" pitchFamily="2" charset="-122"/>
                <a:ea typeface="HGHX_CNKI" panose="02000500000000000000" pitchFamily="2" charset="-122"/>
              </a:rPr>
              <a:t> </a:t>
            </a:r>
            <a:r>
              <a:rPr lang="zh-CN" altLang="en-US" sz="2400" dirty="0">
                <a:latin typeface="HGHX_CNKI" panose="02000500000000000000" pitchFamily="2" charset="-122"/>
                <a:ea typeface="HGHX_CNKI" panose="02000500000000000000" pitchFamily="2" charset="-122"/>
              </a:rPr>
              <a:t>与 </a:t>
            </a:r>
            <a:r>
              <a:rPr lang="en-US" altLang="zh-CN" sz="2400" dirty="0">
                <a:latin typeface="HGHX_CNKI" panose="02000500000000000000" pitchFamily="2" charset="-122"/>
                <a:ea typeface="HGHX_CNKI" panose="02000500000000000000" pitchFamily="2" charset="-122"/>
              </a:rPr>
              <a:t>j </a:t>
            </a:r>
            <a:r>
              <a:rPr lang="zh-CN" altLang="en-US" sz="2400" dirty="0">
                <a:latin typeface="HGHX_CNKI" panose="02000500000000000000" pitchFamily="2" charset="-122"/>
                <a:ea typeface="HGHX_CNKI" panose="02000500000000000000" pitchFamily="2" charset="-122"/>
              </a:rPr>
              <a:t>分别表示模型的列数</a:t>
            </a:r>
            <a:r>
              <a:rPr lang="en-US" altLang="zh-CN" sz="2400" dirty="0">
                <a:latin typeface="HGHX_CNKI" panose="02000500000000000000" pitchFamily="2" charset="-122"/>
                <a:ea typeface="HGHX_CNKI" panose="02000500000000000000" pitchFamily="2" charset="-122"/>
              </a:rPr>
              <a:t>,</a:t>
            </a:r>
            <a:r>
              <a:rPr lang="zh-CN" altLang="en-US" sz="2400" dirty="0">
                <a:latin typeface="HGHX_CNKI" panose="02000500000000000000" pitchFamily="2" charset="-122"/>
                <a:ea typeface="HGHX_CNKI" panose="02000500000000000000" pitchFamily="2" charset="-122"/>
              </a:rPr>
              <a:t>以下同理。</a:t>
            </a:r>
            <a:endParaRPr lang="en-US" altLang="zh-CN" sz="2400" dirty="0">
              <a:latin typeface="HGHX_CNKI" panose="02000500000000000000" pitchFamily="2" charset="-122"/>
              <a:ea typeface="HGHX_CNKI" panose="02000500000000000000" pitchFamily="2" charset="-122"/>
            </a:endParaRPr>
          </a:p>
          <a:p>
            <a:pPr marL="0" indent="0">
              <a:lnSpc>
                <a:spcPct val="114000"/>
              </a:lnSpc>
              <a:buNone/>
            </a:pPr>
            <a:r>
              <a:rPr lang="zh-CN" altLang="en-US" sz="2400" dirty="0">
                <a:latin typeface="宋体" panose="02010600030101010101" pitchFamily="2" charset="-122"/>
                <a:ea typeface="宋体" panose="02010600030101010101" pitchFamily="2" charset="-122"/>
              </a:rPr>
              <a:t>定义对齐的列数为</a:t>
            </a:r>
            <a:r>
              <a:rPr lang="en-US" altLang="zh-CN" sz="2400" dirty="0">
                <a:latin typeface="HGHX_CNKI" panose="02000500000000000000" pitchFamily="2" charset="-122"/>
                <a:ea typeface="HGHX_CNKI" panose="02000500000000000000" pitchFamily="2" charset="-122"/>
              </a:rPr>
              <a:t>K</a:t>
            </a:r>
            <a:r>
              <a:rPr lang="zh-CN" altLang="en-US" sz="2400" dirty="0">
                <a:latin typeface="宋体" panose="02010600030101010101" pitchFamily="2" charset="-122"/>
                <a:ea typeface="宋体" panose="02010600030101010101" pitchFamily="2" charset="-122"/>
              </a:rPr>
              <a:t>，且在某一列对齐时用</a:t>
            </a:r>
            <a:r>
              <a:rPr lang="en-US" altLang="zh-CN" sz="2400" dirty="0">
                <a:latin typeface="HGHX_CNKI" panose="02000500000000000000" pitchFamily="2" charset="-122"/>
                <a:ea typeface="HGHX_CNKI" panose="02000500000000000000" pitchFamily="2" charset="-122"/>
              </a:rPr>
              <a:t>k</a:t>
            </a:r>
            <a:r>
              <a:rPr lang="zh-CN" altLang="en-US" sz="2400" dirty="0">
                <a:latin typeface="宋体" panose="02010600030101010101" pitchFamily="2" charset="-122"/>
                <a:ea typeface="宋体" panose="02010600030101010101" pitchFamily="2" charset="-122"/>
              </a:rPr>
              <a:t>指代。</a:t>
            </a:r>
            <a:endParaRPr lang="en-US" altLang="zh-CN" sz="2400" dirty="0">
              <a:latin typeface="宋体" panose="02010600030101010101" pitchFamily="2" charset="-122"/>
              <a:ea typeface="宋体" panose="02010600030101010101" pitchFamily="2" charset="-122"/>
            </a:endParaRPr>
          </a:p>
          <a:p>
            <a:pPr marL="0" indent="0">
              <a:lnSpc>
                <a:spcPct val="114000"/>
              </a:lnSpc>
              <a:buNone/>
            </a:pPr>
            <a:r>
              <a:rPr lang="zh-CN" altLang="en-US" sz="2400" dirty="0">
                <a:latin typeface="宋体" panose="02010600030101010101" pitchFamily="2" charset="-122"/>
                <a:ea typeface="宋体" panose="02010600030101010101" pitchFamily="2" charset="-122"/>
              </a:rPr>
              <a:t>对一个固定的位点</a:t>
            </a:r>
            <a:r>
              <a:rPr lang="en-US" altLang="zh-CN" sz="2400" dirty="0" err="1">
                <a:latin typeface="HGHX_CNKI" panose="02000500000000000000" pitchFamily="2" charset="-122"/>
                <a:ea typeface="HGHX_CNKI" panose="02000500000000000000" pitchFamily="2" charset="-122"/>
              </a:rPr>
              <a:t>X_l</a:t>
            </a:r>
            <a:r>
              <a:rPr lang="en-US" altLang="zh-CN" sz="2400" dirty="0">
                <a:latin typeface="HGHX_CNKI" panose="02000500000000000000" pitchFamily="2" charset="-122"/>
                <a:ea typeface="HGHX_CNKI" panose="02000500000000000000" pitchFamily="2" charset="-122"/>
              </a:rPr>
              <a:t>(l= 1, ... ,L)</a:t>
            </a:r>
            <a:r>
              <a:rPr lang="zh-CN" altLang="en-US" sz="2400" dirty="0">
                <a:latin typeface="HGHX_CNKI" panose="02000500000000000000" pitchFamily="2" charset="-122"/>
                <a:ea typeface="HGHX_CNKI" panose="02000500000000000000" pitchFamily="2" charset="-122"/>
              </a:rPr>
              <a:t>，</a:t>
            </a:r>
            <a:r>
              <a:rPr lang="zh-CN" altLang="en-US" sz="2400" dirty="0">
                <a:latin typeface="宋体" panose="02010600030101010101" pitchFamily="2" charset="-122"/>
                <a:ea typeface="宋体" panose="02010600030101010101" pitchFamily="2" charset="-122"/>
              </a:rPr>
              <a:t>定义</a:t>
            </a:r>
            <a:r>
              <a:rPr lang="en-US" altLang="zh-CN" sz="2400" dirty="0" err="1">
                <a:latin typeface="HGHX_CNKI" panose="02000500000000000000" pitchFamily="2" charset="-122"/>
                <a:ea typeface="HGHX_CNKI" panose="02000500000000000000" pitchFamily="2" charset="-122"/>
              </a:rPr>
              <a:t>q_k</a:t>
            </a:r>
            <a:r>
              <a:rPr lang="en-US" altLang="zh-CN" sz="2400" dirty="0">
                <a:latin typeface="HGHX_CNKI" panose="02000500000000000000" pitchFamily="2" charset="-122"/>
                <a:ea typeface="HGHX_CNKI" panose="02000500000000000000" pitchFamily="2" charset="-122"/>
              </a:rPr>
              <a:t>(l)(a) </a:t>
            </a:r>
            <a:r>
              <a:rPr lang="zh-CN" altLang="en-US" sz="2400" dirty="0">
                <a:latin typeface="HGHX_CNKI" panose="02000500000000000000" pitchFamily="2" charset="-122"/>
                <a:ea typeface="HGHX_CNKI" panose="02000500000000000000" pitchFamily="2" charset="-122"/>
              </a:rPr>
              <a:t>和</a:t>
            </a:r>
            <a:r>
              <a:rPr lang="en-US" altLang="zh-CN" sz="2400" dirty="0" err="1">
                <a:latin typeface="HGHX_CNKI" panose="02000500000000000000" pitchFamily="2" charset="-122"/>
                <a:ea typeface="HGHX_CNKI" panose="02000500000000000000" pitchFamily="2" charset="-122"/>
              </a:rPr>
              <a:t>p_k</a:t>
            </a:r>
            <a:r>
              <a:rPr lang="en-US" altLang="zh-CN" sz="2400" dirty="0">
                <a:latin typeface="HGHX_CNKI" panose="02000500000000000000" pitchFamily="2" charset="-122"/>
                <a:ea typeface="HGHX_CNKI" panose="02000500000000000000" pitchFamily="2" charset="-122"/>
              </a:rPr>
              <a:t>(l)(a) </a:t>
            </a:r>
            <a:r>
              <a:rPr lang="zh-CN" altLang="en-US" sz="2400" dirty="0">
                <a:latin typeface="HGHX_CNKI" panose="02000500000000000000" pitchFamily="2" charset="-122"/>
                <a:ea typeface="HGHX_CNKI" panose="02000500000000000000" pitchFamily="2" charset="-122"/>
              </a:rPr>
              <a:t>为其</a:t>
            </a:r>
            <a:r>
              <a:rPr lang="zh-CN" altLang="en-US" sz="2400" dirty="0">
                <a:latin typeface="宋体" panose="02010600030101010101" pitchFamily="2" charset="-122"/>
                <a:ea typeface="宋体" panose="02010600030101010101" pitchFamily="2" charset="-122"/>
              </a:rPr>
              <a:t>在</a:t>
            </a:r>
            <a:r>
              <a:rPr lang="zh-CN" altLang="en-US" sz="2400" dirty="0">
                <a:latin typeface="HGHX_CNKI" panose="02000500000000000000" pitchFamily="2" charset="-122"/>
                <a:ea typeface="HGHX_CNKI" panose="02000500000000000000" pitchFamily="2" charset="-122"/>
              </a:rPr>
              <a:t>位点</a:t>
            </a:r>
            <a:r>
              <a:rPr lang="en-US" altLang="zh-CN" sz="2400" dirty="0">
                <a:latin typeface="HGHX_CNKI" panose="02000500000000000000" pitchFamily="2" charset="-122"/>
                <a:ea typeface="HGHX_CNKI" panose="02000500000000000000" pitchFamily="2" charset="-122"/>
              </a:rPr>
              <a:t>l</a:t>
            </a:r>
            <a:r>
              <a:rPr lang="zh-CN" altLang="en-US" sz="2400" dirty="0">
                <a:latin typeface="HGHX_CNKI" panose="02000500000000000000" pitchFamily="2" charset="-122"/>
                <a:ea typeface="HGHX_CNKI" panose="02000500000000000000" pitchFamily="2" charset="-122"/>
              </a:rPr>
              <a:t>的发射氨基酸</a:t>
            </a:r>
            <a:r>
              <a:rPr lang="en-US" altLang="zh-CN" sz="2400" dirty="0">
                <a:latin typeface="HGHX_CNKI" panose="02000500000000000000" pitchFamily="2" charset="-122"/>
                <a:ea typeface="HGHX_CNKI" panose="02000500000000000000" pitchFamily="2" charset="-122"/>
              </a:rPr>
              <a:t>a</a:t>
            </a:r>
            <a:r>
              <a:rPr lang="zh-CN" altLang="en-US" sz="2400" dirty="0">
                <a:latin typeface="HGHX_CNKI" panose="02000500000000000000" pitchFamily="2" charset="-122"/>
                <a:ea typeface="HGHX_CNKI" panose="02000500000000000000" pitchFamily="2" charset="-122"/>
              </a:rPr>
              <a:t>的概率。</a:t>
            </a:r>
            <a:endParaRPr lang="en-US" altLang="zh-CN" sz="2400" dirty="0">
              <a:latin typeface="HGHX_CNKI" panose="02000500000000000000" pitchFamily="2" charset="-122"/>
              <a:ea typeface="HGHX_CNKI" panose="02000500000000000000" pitchFamily="2" charset="-122"/>
            </a:endParaRPr>
          </a:p>
          <a:p>
            <a:pPr marL="0" indent="0">
              <a:lnSpc>
                <a:spcPct val="114000"/>
              </a:lnSpc>
              <a:buNone/>
            </a:pPr>
            <a:r>
              <a:rPr lang="zh-CN" altLang="en-US" sz="2400" dirty="0">
                <a:latin typeface="宋体" panose="02010600030101010101" pitchFamily="2" charset="-122"/>
                <a:ea typeface="宋体" panose="02010600030101010101" pitchFamily="2" charset="-122"/>
              </a:rPr>
              <a:t>当在状态</a:t>
            </a:r>
            <a:r>
              <a:rPr lang="en-US" altLang="zh-CN" sz="2400" dirty="0">
                <a:latin typeface="HGHX_CNKI" panose="02000500000000000000" pitchFamily="2" charset="-122"/>
                <a:ea typeface="HGHX_CNKI" panose="02000500000000000000" pitchFamily="2" charset="-122"/>
              </a:rPr>
              <a:t>M</a:t>
            </a:r>
            <a:r>
              <a:rPr lang="zh-CN" altLang="en-US" sz="2400" dirty="0">
                <a:latin typeface="宋体" panose="02010600030101010101" pitchFamily="2" charset="-122"/>
                <a:ea typeface="宋体" panose="02010600030101010101" pitchFamily="2" charset="-122"/>
              </a:rPr>
              <a:t>时</a:t>
            </a:r>
            <a:r>
              <a:rPr lang="zh-CN" altLang="en-US" sz="2400" dirty="0">
                <a:latin typeface="HGHX_CNKI" panose="02000500000000000000" pitchFamily="2" charset="-122"/>
                <a:ea typeface="HGHX_CNKI" panose="02000500000000000000" pitchFamily="2" charset="-122"/>
              </a:rPr>
              <a:t>，发射概率</a:t>
            </a:r>
            <a:r>
              <a:rPr lang="zh-CN" altLang="en-US" sz="2400" dirty="0">
                <a:latin typeface="宋体" panose="02010600030101010101" pitchFamily="2" charset="-122"/>
                <a:ea typeface="宋体" panose="02010600030101010101" pitchFamily="2" charset="-122"/>
              </a:rPr>
              <a:t>定义为</a:t>
            </a:r>
            <a:r>
              <a:rPr lang="en-US" altLang="zh-CN" sz="2400" dirty="0" err="1">
                <a:latin typeface="HGHX_CNKI" panose="02000500000000000000" pitchFamily="2" charset="-122"/>
                <a:ea typeface="HGHX_CNKI" panose="02000500000000000000" pitchFamily="2" charset="-122"/>
              </a:rPr>
              <a:t>q_k</a:t>
            </a:r>
            <a:r>
              <a:rPr lang="en-US" altLang="zh-CN" sz="2400" dirty="0">
                <a:latin typeface="HGHX_CNKI" panose="02000500000000000000" pitchFamily="2" charset="-122"/>
                <a:ea typeface="HGHX_CNKI" panose="02000500000000000000" pitchFamily="2" charset="-122"/>
              </a:rPr>
              <a:t>(l)(a) </a:t>
            </a:r>
            <a:r>
              <a:rPr lang="zh-CN" altLang="en-US" sz="2400" dirty="0">
                <a:latin typeface="HGHX_CNKI" panose="02000500000000000000" pitchFamily="2" charset="-122"/>
                <a:ea typeface="HGHX_CNKI" panose="02000500000000000000" pitchFamily="2" charset="-122"/>
              </a:rPr>
              <a:t>和</a:t>
            </a:r>
            <a:r>
              <a:rPr lang="en-US" altLang="zh-CN" sz="2400" dirty="0" err="1">
                <a:latin typeface="HGHX_CNKI" panose="02000500000000000000" pitchFamily="2" charset="-122"/>
                <a:ea typeface="HGHX_CNKI" panose="02000500000000000000" pitchFamily="2" charset="-122"/>
              </a:rPr>
              <a:t>p_k</a:t>
            </a:r>
            <a:r>
              <a:rPr lang="en-US" altLang="zh-CN" sz="2400" dirty="0">
                <a:latin typeface="HGHX_CNKI" panose="02000500000000000000" pitchFamily="2" charset="-122"/>
                <a:ea typeface="HGHX_CNKI" panose="02000500000000000000" pitchFamily="2" charset="-122"/>
              </a:rPr>
              <a:t>(l)(a) </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pPr marL="0" indent="0">
              <a:lnSpc>
                <a:spcPct val="114000"/>
              </a:lnSpc>
              <a:buNone/>
            </a:pPr>
            <a:r>
              <a:rPr lang="zh-CN" altLang="en-US" sz="2400" dirty="0">
                <a:latin typeface="HGHX_CNKI" panose="02000500000000000000" pitchFamily="2" charset="-122"/>
                <a:ea typeface="HGHX_CNKI" panose="02000500000000000000" pitchFamily="2" charset="-122"/>
              </a:rPr>
              <a:t>当</a:t>
            </a:r>
            <a:r>
              <a:rPr lang="zh-CN" altLang="en-US" sz="2400" dirty="0">
                <a:latin typeface="宋体" panose="02010600030101010101" pitchFamily="2" charset="-122"/>
                <a:ea typeface="宋体" panose="02010600030101010101" pitchFamily="2" charset="-122"/>
              </a:rPr>
              <a:t>在状态</a:t>
            </a:r>
            <a:r>
              <a:rPr lang="en-US" altLang="zh-CN" sz="2400" dirty="0">
                <a:latin typeface="HGHX_CNKI" panose="02000500000000000000" pitchFamily="2" charset="-122"/>
                <a:ea typeface="HGHX_CNKI" panose="02000500000000000000" pitchFamily="2" charset="-122"/>
              </a:rPr>
              <a:t>I</a:t>
            </a:r>
            <a:r>
              <a:rPr lang="zh-CN" altLang="en-US" sz="2400" dirty="0">
                <a:latin typeface="HGHX_CNKI" panose="02000500000000000000" pitchFamily="2" charset="-122"/>
                <a:ea typeface="HGHX_CNKI" panose="02000500000000000000" pitchFamily="2" charset="-122"/>
              </a:rPr>
              <a:t>时，发射概率</a:t>
            </a:r>
            <a:r>
              <a:rPr lang="zh-CN" altLang="en-US" sz="2400" dirty="0">
                <a:latin typeface="宋体" panose="02010600030101010101" pitchFamily="2" charset="-122"/>
                <a:ea typeface="宋体" panose="02010600030101010101" pitchFamily="2" charset="-122"/>
              </a:rPr>
              <a:t>定义为</a:t>
            </a:r>
            <a:r>
              <a:rPr lang="zh-CN" altLang="en-US" sz="2400" dirty="0">
                <a:latin typeface="HGHX_CNKI" panose="02000500000000000000" pitchFamily="2" charset="-122"/>
                <a:ea typeface="HGHX_CNKI" panose="02000500000000000000" pitchFamily="2" charset="-122"/>
              </a:rPr>
              <a:t>零假设下氨基酸</a:t>
            </a:r>
            <a:r>
              <a:rPr lang="en-US" altLang="zh-CN" sz="2400" dirty="0">
                <a:latin typeface="HGHX_CNKI" panose="02000500000000000000" pitchFamily="2" charset="-122"/>
                <a:ea typeface="HGHX_CNKI" panose="02000500000000000000" pitchFamily="2" charset="-122"/>
              </a:rPr>
              <a:t>a</a:t>
            </a:r>
            <a:r>
              <a:rPr lang="zh-CN" altLang="en-US" sz="2400" dirty="0">
                <a:latin typeface="HGHX_CNKI" panose="02000500000000000000" pitchFamily="2" charset="-122"/>
                <a:ea typeface="HGHX_CNKI" panose="02000500000000000000" pitchFamily="2" charset="-122"/>
              </a:rPr>
              <a:t>的出现频率。</a:t>
            </a:r>
            <a:endParaRPr lang="en-US" altLang="zh-CN" sz="2400" dirty="0">
              <a:latin typeface="HGHX_CNKI" panose="02000500000000000000" pitchFamily="2" charset="-122"/>
              <a:ea typeface="HGHX_CNKI" panose="02000500000000000000" pitchFamily="2" charset="-122"/>
            </a:endParaRPr>
          </a:p>
          <a:p>
            <a:pPr marL="0" indent="0">
              <a:lnSpc>
                <a:spcPct val="114000"/>
              </a:lnSpc>
              <a:buNone/>
            </a:pPr>
            <a:r>
              <a:rPr lang="zh-CN" altLang="en-US" sz="2400" dirty="0">
                <a:latin typeface="宋体" panose="02010600030101010101" pitchFamily="2" charset="-122"/>
                <a:ea typeface="宋体" panose="02010600030101010101" pitchFamily="2" charset="-122"/>
              </a:rPr>
              <a:t>定义   为所有对应状态转移概率的乘积。</a:t>
            </a:r>
            <a:endParaRPr lang="en-US" altLang="zh-CN" sz="24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13392D3B-6858-4587-82B7-89A3E1378C62}"/>
              </a:ext>
            </a:extLst>
          </p:cNvPr>
          <p:cNvPicPr>
            <a:picLocks noChangeAspect="1"/>
          </p:cNvPicPr>
          <p:nvPr/>
        </p:nvPicPr>
        <p:blipFill rotWithShape="1">
          <a:blip r:embed="rId2"/>
          <a:srcRect l="69880" t="46794" r="27524" b="48719"/>
          <a:stretch/>
        </p:blipFill>
        <p:spPr>
          <a:xfrm>
            <a:off x="1547447" y="5249008"/>
            <a:ext cx="420900" cy="409209"/>
          </a:xfrm>
          <a:prstGeom prst="rect">
            <a:avLst/>
          </a:prstGeom>
        </p:spPr>
      </p:pic>
    </p:spTree>
    <p:extLst>
      <p:ext uri="{BB962C8B-B14F-4D97-AF65-F5344CB8AC3E}">
        <p14:creationId xmlns:p14="http://schemas.microsoft.com/office/powerpoint/2010/main" val="280688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62F638-3505-41A1-8171-984916C3EEF1}"/>
              </a:ext>
            </a:extLst>
          </p:cNvPr>
          <p:cNvSpPr>
            <a:spLocks noGrp="1"/>
          </p:cNvSpPr>
          <p:nvPr>
            <p:ph idx="1"/>
          </p:nvPr>
        </p:nvSpPr>
        <p:spPr>
          <a:xfrm>
            <a:off x="838200" y="509954"/>
            <a:ext cx="10515600" cy="5667009"/>
          </a:xfrm>
        </p:spPr>
        <p:txBody>
          <a:bodyPr/>
          <a:lstStyle/>
          <a:p>
            <a:pPr marL="0" indent="0">
              <a:buNone/>
            </a:pPr>
            <a:r>
              <a:rPr lang="zh-CN" altLang="en-US" sz="2400" dirty="0">
                <a:latin typeface="宋体" panose="02010600030101010101" pitchFamily="2" charset="-122"/>
                <a:ea typeface="宋体" panose="02010600030101010101" pitchFamily="2" charset="-122"/>
              </a:rPr>
              <a:t>于是公式变为：</a:t>
            </a:r>
            <a:endParaRPr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pic>
        <p:nvPicPr>
          <p:cNvPr id="4" name="图片 3">
            <a:extLst>
              <a:ext uri="{FF2B5EF4-FFF2-40B4-BE49-F238E27FC236}">
                <a16:creationId xmlns:a16="http://schemas.microsoft.com/office/drawing/2014/main" id="{2AE60B7E-B165-4E43-B079-C089B91E2ED1}"/>
              </a:ext>
            </a:extLst>
          </p:cNvPr>
          <p:cNvPicPr>
            <a:picLocks noChangeAspect="1"/>
          </p:cNvPicPr>
          <p:nvPr/>
        </p:nvPicPr>
        <p:blipFill rotWithShape="1">
          <a:blip r:embed="rId2"/>
          <a:srcRect l="52861" t="31025" r="8702" b="22949"/>
          <a:stretch/>
        </p:blipFill>
        <p:spPr>
          <a:xfrm>
            <a:off x="1028702" y="940777"/>
            <a:ext cx="5626170" cy="3789485"/>
          </a:xfrm>
          <a:prstGeom prst="rect">
            <a:avLst/>
          </a:prstGeom>
        </p:spPr>
      </p:pic>
      <p:sp>
        <p:nvSpPr>
          <p:cNvPr id="2" name="文本框 1">
            <a:extLst>
              <a:ext uri="{FF2B5EF4-FFF2-40B4-BE49-F238E27FC236}">
                <a16:creationId xmlns:a16="http://schemas.microsoft.com/office/drawing/2014/main" id="{5512D6AD-EA87-422D-9991-4A8AC7C4EDD8}"/>
              </a:ext>
            </a:extLst>
          </p:cNvPr>
          <p:cNvSpPr txBox="1"/>
          <p:nvPr/>
        </p:nvSpPr>
        <p:spPr>
          <a:xfrm>
            <a:off x="6845374" y="4407096"/>
            <a:ext cx="3631223" cy="646331"/>
          </a:xfrm>
          <a:prstGeom prst="rect">
            <a:avLst/>
          </a:prstGeom>
          <a:noFill/>
        </p:spPr>
        <p:txBody>
          <a:bodyPr wrap="square" rtlCol="0">
            <a:spAutoFit/>
          </a:bodyPr>
          <a:lstStyle/>
          <a:p>
            <a:r>
              <a:rPr lang="zh-CN" altLang="en-US" dirty="0">
                <a:latin typeface="HGHX_CNKI" panose="02000500000000000000" pitchFamily="2" charset="-122"/>
                <a:ea typeface="HGHX_CNKI" panose="02000500000000000000" pitchFamily="2" charset="-122"/>
              </a:rPr>
              <a:t>这一符号代表列分数。</a:t>
            </a:r>
            <a:endParaRPr lang="en-US" altLang="zh-CN" dirty="0">
              <a:latin typeface="HGHX_CNKI" panose="02000500000000000000" pitchFamily="2" charset="-122"/>
              <a:ea typeface="HGHX_CNKI" panose="02000500000000000000" pitchFamily="2" charset="-122"/>
            </a:endParaRPr>
          </a:p>
          <a:p>
            <a:endParaRPr lang="zh-CN" altLang="en-US" dirty="0"/>
          </a:p>
        </p:txBody>
      </p:sp>
      <p:pic>
        <p:nvPicPr>
          <p:cNvPr id="6" name="图片 5">
            <a:extLst>
              <a:ext uri="{FF2B5EF4-FFF2-40B4-BE49-F238E27FC236}">
                <a16:creationId xmlns:a16="http://schemas.microsoft.com/office/drawing/2014/main" id="{6D35D612-FE1A-4F0B-93E3-B8B9610FB71E}"/>
              </a:ext>
            </a:extLst>
          </p:cNvPr>
          <p:cNvPicPr>
            <a:picLocks noChangeAspect="1"/>
          </p:cNvPicPr>
          <p:nvPr/>
        </p:nvPicPr>
        <p:blipFill rotWithShape="1">
          <a:blip r:embed="rId3"/>
          <a:srcRect l="58053" t="45897" r="17716" b="41924"/>
          <a:stretch/>
        </p:blipFill>
        <p:spPr>
          <a:xfrm>
            <a:off x="6845374" y="3318729"/>
            <a:ext cx="2954216" cy="835269"/>
          </a:xfrm>
          <a:prstGeom prst="rect">
            <a:avLst/>
          </a:prstGeom>
        </p:spPr>
      </p:pic>
    </p:spTree>
    <p:extLst>
      <p:ext uri="{BB962C8B-B14F-4D97-AF65-F5344CB8AC3E}">
        <p14:creationId xmlns:p14="http://schemas.microsoft.com/office/powerpoint/2010/main" val="1319332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4D6880-9945-4046-911C-0541D03495AB}"/>
              </a:ext>
            </a:extLst>
          </p:cNvPr>
          <p:cNvSpPr>
            <a:spLocks noGrp="1"/>
          </p:cNvSpPr>
          <p:nvPr>
            <p:ph idx="1"/>
          </p:nvPr>
        </p:nvSpPr>
        <p:spPr>
          <a:xfrm>
            <a:off x="838200" y="386862"/>
            <a:ext cx="10515600" cy="5790101"/>
          </a:xfrm>
        </p:spPr>
        <p:txBody>
          <a:bodyPr>
            <a:normAutofit/>
          </a:bodyPr>
          <a:lstStyle/>
          <a:p>
            <a:pPr marL="0" indent="0">
              <a:buNone/>
            </a:pPr>
            <a:r>
              <a:rPr lang="zh-CN" altLang="en-US" sz="2400" dirty="0">
                <a:latin typeface="HGHX_CNKI" panose="02000500000000000000" pitchFamily="2" charset="-122"/>
                <a:ea typeface="HGHX_CNKI" panose="02000500000000000000" pitchFamily="2" charset="-122"/>
              </a:rPr>
              <a:t>为了计算列分数，我们进行迭代过程的计算。</a:t>
            </a:r>
          </a:p>
        </p:txBody>
      </p:sp>
      <p:pic>
        <p:nvPicPr>
          <p:cNvPr id="4" name="图片 3">
            <a:hlinkClick r:id="rId2" action="ppaction://hlinksldjump"/>
            <a:extLst>
              <a:ext uri="{FF2B5EF4-FFF2-40B4-BE49-F238E27FC236}">
                <a16:creationId xmlns:a16="http://schemas.microsoft.com/office/drawing/2014/main" id="{8FE38A5C-1FCE-44C0-BF2C-BA3ADDECC46C}"/>
              </a:ext>
            </a:extLst>
          </p:cNvPr>
          <p:cNvPicPr>
            <a:picLocks noChangeAspect="1"/>
          </p:cNvPicPr>
          <p:nvPr/>
        </p:nvPicPr>
        <p:blipFill rotWithShape="1">
          <a:blip r:embed="rId3"/>
          <a:srcRect l="6875" t="24872" r="44832" b="12436"/>
          <a:stretch/>
        </p:blipFill>
        <p:spPr>
          <a:xfrm>
            <a:off x="618392" y="1354016"/>
            <a:ext cx="5887915" cy="4299438"/>
          </a:xfrm>
          <a:prstGeom prst="rect">
            <a:avLst/>
          </a:prstGeom>
        </p:spPr>
      </p:pic>
      <p:sp>
        <p:nvSpPr>
          <p:cNvPr id="5" name="文本框 4">
            <a:extLst>
              <a:ext uri="{FF2B5EF4-FFF2-40B4-BE49-F238E27FC236}">
                <a16:creationId xmlns:a16="http://schemas.microsoft.com/office/drawing/2014/main" id="{B46E2E5D-9FF0-4E04-AF41-676860BACB03}"/>
              </a:ext>
            </a:extLst>
          </p:cNvPr>
          <p:cNvSpPr txBox="1"/>
          <p:nvPr/>
        </p:nvSpPr>
        <p:spPr>
          <a:xfrm>
            <a:off x="6963507" y="1435252"/>
            <a:ext cx="4141177" cy="4247317"/>
          </a:xfrm>
          <a:prstGeom prst="rect">
            <a:avLst/>
          </a:prstGeom>
          <a:noFill/>
        </p:spPr>
        <p:txBody>
          <a:bodyPr wrap="square" rtlCol="0">
            <a:spAutoFit/>
          </a:bodyPr>
          <a:lstStyle/>
          <a:p>
            <a:r>
              <a:rPr lang="zh-CN" altLang="en-US" dirty="0">
                <a:latin typeface="HGHX_CNKI" panose="02000500000000000000" pitchFamily="2" charset="-122"/>
                <a:ea typeface="HGHX_CNKI" panose="02000500000000000000" pitchFamily="2" charset="-122"/>
              </a:rPr>
              <a:t>记 </a:t>
            </a:r>
            <a:r>
              <a:rPr lang="en-US" altLang="zh-CN" dirty="0" err="1">
                <a:latin typeface="HGHX_CNKI" panose="02000500000000000000" pitchFamily="2" charset="-122"/>
                <a:ea typeface="HGHX_CNKI" panose="02000500000000000000" pitchFamily="2" charset="-122"/>
              </a:rPr>
              <a:t>q_i</a:t>
            </a:r>
            <a:r>
              <a:rPr lang="en-US" altLang="zh-CN" dirty="0">
                <a:latin typeface="HGHX_CNKI" panose="02000500000000000000" pitchFamily="2" charset="-122"/>
                <a:ea typeface="HGHX_CNKI" panose="02000500000000000000" pitchFamily="2" charset="-122"/>
              </a:rPr>
              <a:t>(X, X</a:t>
            </a:r>
            <a:r>
              <a:rPr lang="zh-CN" altLang="en-US" dirty="0">
                <a:latin typeface="HGHX_CNKI" panose="02000500000000000000" pitchFamily="2" charset="-122"/>
                <a:ea typeface="HGHX_CNKI" panose="02000500000000000000" pitchFamily="2" charset="-122"/>
              </a:rPr>
              <a:t>’</a:t>
            </a:r>
            <a:r>
              <a:rPr lang="en-US" altLang="zh-CN" dirty="0">
                <a:latin typeface="HGHX_CNKI" panose="02000500000000000000" pitchFamily="2" charset="-122"/>
                <a:ea typeface="HGHX_CNKI" panose="02000500000000000000" pitchFamily="2" charset="-122"/>
              </a:rPr>
              <a:t>)</a:t>
            </a:r>
            <a:r>
              <a:rPr lang="zh-CN" altLang="en-US" dirty="0">
                <a:latin typeface="HGHX_CNKI" panose="02000500000000000000" pitchFamily="2" charset="-122"/>
                <a:ea typeface="HGHX_CNKI" panose="02000500000000000000" pitchFamily="2" charset="-122"/>
              </a:rPr>
              <a:t>与</a:t>
            </a:r>
            <a:r>
              <a:rPr lang="en-US" altLang="zh-CN" dirty="0" err="1">
                <a:latin typeface="HGHX_CNKI" panose="02000500000000000000" pitchFamily="2" charset="-122"/>
                <a:ea typeface="HGHX_CNKI" panose="02000500000000000000" pitchFamily="2" charset="-122"/>
              </a:rPr>
              <a:t>p_j</a:t>
            </a:r>
            <a:r>
              <a:rPr lang="en-US" altLang="zh-CN" dirty="0">
                <a:latin typeface="HGHX_CNKI" panose="02000500000000000000" pitchFamily="2" charset="-122"/>
                <a:ea typeface="HGHX_CNKI" panose="02000500000000000000" pitchFamily="2" charset="-122"/>
              </a:rPr>
              <a:t>(Y,Y’)</a:t>
            </a:r>
            <a:r>
              <a:rPr lang="zh-CN" altLang="en-US" dirty="0">
                <a:latin typeface="HGHX_CNKI" panose="02000500000000000000" pitchFamily="2" charset="-122"/>
                <a:ea typeface="HGHX_CNKI" panose="02000500000000000000" pitchFamily="2" charset="-122"/>
              </a:rPr>
              <a:t>分别</a:t>
            </a:r>
            <a:r>
              <a:rPr lang="zh-CN" altLang="en-US" dirty="0">
                <a:latin typeface="宋体" panose="02010600030101010101" pitchFamily="2" charset="-122"/>
                <a:ea typeface="宋体" panose="02010600030101010101" pitchFamily="2" charset="-122"/>
              </a:rPr>
              <a:t>为状</a:t>
            </a:r>
            <a:r>
              <a:rPr lang="zh-CN" altLang="en-US" dirty="0">
                <a:latin typeface="HGHX_CNKI" panose="02000500000000000000" pitchFamily="2" charset="-122"/>
                <a:ea typeface="HGHX_CNKI" panose="02000500000000000000" pitchFamily="2" charset="-122"/>
              </a:rPr>
              <a:t>态</a:t>
            </a:r>
            <a:r>
              <a:rPr lang="en-US" altLang="zh-CN" dirty="0">
                <a:latin typeface="HGHX_CNKI" panose="02000500000000000000" pitchFamily="2" charset="-122"/>
                <a:ea typeface="HGHX_CNKI" panose="02000500000000000000" pitchFamily="2" charset="-122"/>
              </a:rPr>
              <a:t>X(Y)</a:t>
            </a:r>
            <a:r>
              <a:rPr lang="zh-CN" altLang="en-US" dirty="0">
                <a:latin typeface="宋体" panose="02010600030101010101" pitchFamily="2" charset="-122"/>
                <a:ea typeface="宋体" panose="02010600030101010101" pitchFamily="2" charset="-122"/>
              </a:rPr>
              <a:t>转</a:t>
            </a:r>
            <a:r>
              <a:rPr lang="zh-CN" altLang="en-US" dirty="0">
                <a:latin typeface="HGHX_CNKI" panose="02000500000000000000" pitchFamily="2" charset="-122"/>
                <a:ea typeface="HGHX_CNKI" panose="02000500000000000000" pitchFamily="2" charset="-122"/>
              </a:rPr>
              <a:t>移至</a:t>
            </a:r>
            <a:r>
              <a:rPr lang="en-US" altLang="zh-CN" dirty="0">
                <a:latin typeface="HGHX_CNKI" panose="02000500000000000000" pitchFamily="2" charset="-122"/>
                <a:ea typeface="HGHX_CNKI" panose="02000500000000000000" pitchFamily="2" charset="-122"/>
              </a:rPr>
              <a:t>X’(Y’)</a:t>
            </a:r>
            <a:r>
              <a:rPr lang="zh-CN" altLang="en-US" dirty="0">
                <a:latin typeface="宋体" panose="02010600030101010101" pitchFamily="2" charset="-122"/>
                <a:ea typeface="宋体" panose="02010600030101010101" pitchFamily="2" charset="-122"/>
              </a:rPr>
              <a:t>的概率</a:t>
            </a:r>
            <a:r>
              <a:rPr lang="zh-CN" altLang="en-US" dirty="0">
                <a:latin typeface="HGHX_CNKI" panose="02000500000000000000" pitchFamily="2" charset="-122"/>
                <a:ea typeface="HGHX_CNKI" panose="02000500000000000000" pitchFamily="2" charset="-122"/>
              </a:rPr>
              <a:t>。</a:t>
            </a:r>
            <a:endParaRPr lang="en-US" altLang="zh-CN" dirty="0">
              <a:latin typeface="HGHX_CNKI" panose="02000500000000000000" pitchFamily="2" charset="-122"/>
              <a:ea typeface="HGHX_CNKI" panose="02000500000000000000" pitchFamily="2" charset="-122"/>
            </a:endParaRPr>
          </a:p>
          <a:p>
            <a:endParaRPr lang="en-US" altLang="zh-CN" dirty="0"/>
          </a:p>
          <a:p>
            <a:r>
              <a:rPr lang="en-US" altLang="zh-CN" dirty="0">
                <a:latin typeface="HGHX_CNKI" panose="02000500000000000000" pitchFamily="2" charset="-122"/>
                <a:ea typeface="HGHX_CNKI" panose="02000500000000000000" pitchFamily="2" charset="-122"/>
              </a:rPr>
              <a:t>IM,GD</a:t>
            </a:r>
            <a:r>
              <a:rPr lang="zh-CN" altLang="en-US" dirty="0">
                <a:latin typeface="HGHX_CNKI" panose="02000500000000000000" pitchFamily="2" charset="-122"/>
                <a:ea typeface="HGHX_CNKI" panose="02000500000000000000" pitchFamily="2" charset="-122"/>
              </a:rPr>
              <a:t>的得分计算方式同理。</a:t>
            </a:r>
            <a:endParaRPr lang="en-US" altLang="zh-CN" dirty="0">
              <a:latin typeface="HGHX_CNKI" panose="02000500000000000000" pitchFamily="2" charset="-122"/>
              <a:ea typeface="HGHX_CNKI" panose="02000500000000000000" pitchFamily="2" charset="-122"/>
            </a:endParaRPr>
          </a:p>
          <a:p>
            <a:endParaRPr lang="en-US" altLang="zh-CN" dirty="0">
              <a:latin typeface="HGHX_CNKI" panose="02000500000000000000" pitchFamily="2" charset="-122"/>
              <a:ea typeface="HGHX_CNKI" panose="02000500000000000000" pitchFamily="2" charset="-122"/>
            </a:endParaRPr>
          </a:p>
          <a:p>
            <a:r>
              <a:rPr lang="zh-CN" altLang="en-US" dirty="0">
                <a:latin typeface="HGHX_CNKI" panose="02000500000000000000" pitchFamily="2" charset="-122"/>
                <a:ea typeface="HGHX_CNKI" panose="02000500000000000000" pitchFamily="2" charset="-122"/>
              </a:rPr>
              <a:t>分数的初始化（</a:t>
            </a:r>
            <a:r>
              <a:rPr lang="en-US" altLang="zh-CN" dirty="0">
                <a:latin typeface="HGHX_CNKI" panose="02000500000000000000" pitchFamily="2" charset="-122"/>
                <a:ea typeface="HGHX_CNKI" panose="02000500000000000000" pitchFamily="2" charset="-122"/>
              </a:rPr>
              <a:t>HHSEARCH</a:t>
            </a:r>
            <a:r>
              <a:rPr lang="zh-CN" altLang="en-US" dirty="0">
                <a:latin typeface="HGHX_CNKI" panose="02000500000000000000" pitchFamily="2" charset="-122"/>
                <a:ea typeface="HGHX_CNKI" panose="02000500000000000000" pitchFamily="2" charset="-122"/>
              </a:rPr>
              <a:t>）：</a:t>
            </a:r>
            <a:endParaRPr lang="en-US" altLang="zh-CN" dirty="0">
              <a:latin typeface="HGHX_CNKI" panose="02000500000000000000" pitchFamily="2" charset="-122"/>
              <a:ea typeface="HGHX_CNKI" panose="02000500000000000000" pitchFamily="2" charset="-122"/>
            </a:endParaRPr>
          </a:p>
          <a:p>
            <a:r>
              <a:rPr lang="zh-CN" altLang="en-US" dirty="0">
                <a:latin typeface="HGHX_CNKI" panose="02000500000000000000" pitchFamily="2" charset="-122"/>
                <a:ea typeface="HGHX_CNKI" panose="02000500000000000000" pitchFamily="2" charset="-122"/>
              </a:rPr>
              <a:t>半全局对齐：</a:t>
            </a:r>
            <a:endParaRPr lang="en-US" altLang="zh-CN" dirty="0">
              <a:latin typeface="HGHX_CNKI" panose="02000500000000000000" pitchFamily="2" charset="-122"/>
              <a:ea typeface="HGHX_CNKI" panose="02000500000000000000" pitchFamily="2" charset="-122"/>
            </a:endParaRPr>
          </a:p>
          <a:p>
            <a:r>
              <a:rPr lang="zh-CN" altLang="en-US" dirty="0">
                <a:latin typeface="HGHX_CNKI" panose="02000500000000000000" pitchFamily="2" charset="-122"/>
                <a:ea typeface="HGHX_CNKI" panose="02000500000000000000" pitchFamily="2" charset="-122"/>
              </a:rPr>
              <a:t>末尾间隙不计分，第</a:t>
            </a:r>
            <a:r>
              <a:rPr lang="en-US" altLang="zh-CN" dirty="0">
                <a:latin typeface="HGHX_CNKI" panose="02000500000000000000" pitchFamily="2" charset="-122"/>
                <a:ea typeface="HGHX_CNKI" panose="02000500000000000000" pitchFamily="2" charset="-122"/>
              </a:rPr>
              <a:t>0</a:t>
            </a:r>
            <a:r>
              <a:rPr lang="zh-CN" altLang="en-US" dirty="0">
                <a:latin typeface="HGHX_CNKI" panose="02000500000000000000" pitchFamily="2" charset="-122"/>
                <a:ea typeface="HGHX_CNKI" panose="02000500000000000000" pitchFamily="2" charset="-122"/>
              </a:rPr>
              <a:t>行</a:t>
            </a:r>
            <a:r>
              <a:rPr lang="en-US" altLang="zh-CN" dirty="0">
                <a:latin typeface="HGHX_CNKI" panose="02000500000000000000" pitchFamily="2" charset="-122"/>
                <a:ea typeface="HGHX_CNKI" panose="02000500000000000000" pitchFamily="2" charset="-122"/>
              </a:rPr>
              <a:t>\</a:t>
            </a:r>
            <a:r>
              <a:rPr lang="zh-CN" altLang="en-US" dirty="0">
                <a:latin typeface="HGHX_CNKI" panose="02000500000000000000" pitchFamily="2" charset="-122"/>
                <a:ea typeface="HGHX_CNKI" panose="02000500000000000000" pitchFamily="2" charset="-122"/>
              </a:rPr>
              <a:t>列的</a:t>
            </a:r>
            <a:r>
              <a:rPr lang="en-US" altLang="zh-CN" dirty="0">
                <a:latin typeface="HGHX_CNKI" panose="02000500000000000000" pitchFamily="2" charset="-122"/>
                <a:ea typeface="HGHX_CNKI" panose="02000500000000000000" pitchFamily="2" charset="-122"/>
              </a:rPr>
              <a:t>S_MM</a:t>
            </a:r>
            <a:r>
              <a:rPr lang="zh-CN" altLang="en-US" dirty="0">
                <a:latin typeface="HGHX_CNKI" panose="02000500000000000000" pitchFamily="2" charset="-122"/>
                <a:ea typeface="HGHX_CNKI" panose="02000500000000000000" pitchFamily="2" charset="-122"/>
              </a:rPr>
              <a:t>初始分均为</a:t>
            </a:r>
            <a:r>
              <a:rPr lang="en-US" altLang="zh-CN" dirty="0">
                <a:latin typeface="HGHX_CNKI" panose="02000500000000000000" pitchFamily="2" charset="-122"/>
                <a:ea typeface="HGHX_CNKI" panose="02000500000000000000" pitchFamily="2" charset="-122"/>
              </a:rPr>
              <a:t>0</a:t>
            </a:r>
            <a:r>
              <a:rPr lang="zh-CN" altLang="en-US" dirty="0">
                <a:latin typeface="HGHX_CNKI" panose="02000500000000000000" pitchFamily="2" charset="-122"/>
                <a:ea typeface="HGHX_CNKI" panose="02000500000000000000" pitchFamily="2" charset="-122"/>
              </a:rPr>
              <a:t>，其</a:t>
            </a:r>
            <a:r>
              <a:rPr lang="zh-CN" altLang="en-US" dirty="0">
                <a:latin typeface="宋体" panose="02010600030101010101" pitchFamily="2" charset="-122"/>
                <a:ea typeface="宋体" panose="02010600030101010101" pitchFamily="2" charset="-122"/>
              </a:rPr>
              <a:t>余</a:t>
            </a:r>
            <a:r>
              <a:rPr lang="zh-CN" altLang="en-US" dirty="0">
                <a:latin typeface="HGHX_CNKI" panose="02000500000000000000" pitchFamily="2" charset="-122"/>
                <a:ea typeface="HGHX_CNKI" panose="02000500000000000000" pitchFamily="2" charset="-122"/>
              </a:rPr>
              <a:t>位置为负无穷。</a:t>
            </a:r>
            <a:endParaRPr lang="en-US" altLang="zh-CN" dirty="0">
              <a:latin typeface="HGHX_CNKI" panose="02000500000000000000" pitchFamily="2" charset="-122"/>
              <a:ea typeface="HGHX_CNKI" panose="02000500000000000000" pitchFamily="2" charset="-122"/>
            </a:endParaRPr>
          </a:p>
          <a:p>
            <a:r>
              <a:rPr lang="zh-CN" altLang="en-US" dirty="0">
                <a:latin typeface="HGHX_CNKI" panose="02000500000000000000" pitchFamily="2" charset="-122"/>
                <a:ea typeface="HGHX_CNKI" panose="02000500000000000000" pitchFamily="2" charset="-122"/>
              </a:rPr>
              <a:t>局部对齐：</a:t>
            </a:r>
            <a:endParaRPr lang="en-US" altLang="zh-CN" dirty="0">
              <a:latin typeface="HGHX_CNKI" panose="02000500000000000000" pitchFamily="2" charset="-122"/>
              <a:ea typeface="HGHX_CNKI" panose="02000500000000000000" pitchFamily="2" charset="-122"/>
            </a:endParaRPr>
          </a:p>
          <a:p>
            <a:r>
              <a:rPr lang="zh-CN" altLang="en-US" dirty="0">
                <a:latin typeface="宋体" panose="02010600030101010101" pitchFamily="2" charset="-122"/>
                <a:ea typeface="宋体" panose="02010600030101010101" pitchFamily="2" charset="-122"/>
              </a:rPr>
              <a:t>在上面的基础上，在第一个公式再加一个</a:t>
            </a:r>
            <a:r>
              <a:rPr lang="en-US" altLang="zh-CN" dirty="0">
                <a:latin typeface="HGHX_CNKI" panose="02000500000000000000" pitchFamily="2" charset="-122"/>
                <a:ea typeface="HGHX_CNKI" panose="02000500000000000000" pitchFamily="2" charset="-122"/>
              </a:rPr>
              <a:t>0</a:t>
            </a:r>
            <a:r>
              <a:rPr lang="zh-CN" altLang="en-US" dirty="0">
                <a:latin typeface="宋体" panose="02010600030101010101" pitchFamily="2" charset="-122"/>
                <a:ea typeface="宋体" panose="02010600030101010101" pitchFamily="2" charset="-122"/>
              </a:rPr>
              <a:t>作为最大值的备选项。</a:t>
            </a:r>
            <a:endParaRPr lang="en-US" altLang="zh-CN" dirty="0">
              <a:latin typeface="宋体" panose="02010600030101010101" pitchFamily="2" charset="-122"/>
              <a:ea typeface="宋体" panose="02010600030101010101" pitchFamily="2" charset="-122"/>
            </a:endParaRPr>
          </a:p>
          <a:p>
            <a:endParaRPr lang="en-US" altLang="zh-CN" dirty="0">
              <a:latin typeface="HGHX_CNKI" panose="02000500000000000000" pitchFamily="2" charset="-122"/>
              <a:ea typeface="HGHX_CNKI" panose="02000500000000000000" pitchFamily="2" charset="-122"/>
            </a:endParaRPr>
          </a:p>
          <a:p>
            <a:r>
              <a:rPr lang="zh-CN" altLang="en-US" dirty="0">
                <a:latin typeface="HGHX_CNKI" panose="02000500000000000000" pitchFamily="2" charset="-122"/>
                <a:ea typeface="HGHX_CNKI" panose="02000500000000000000" pitchFamily="2" charset="-122"/>
              </a:rPr>
              <a:t>与其他方法一样，通过从得分最大的单元格回溯来保证最</a:t>
            </a:r>
            <a:r>
              <a:rPr lang="zh-CN" altLang="en-US" dirty="0">
                <a:latin typeface="宋体" panose="02010600030101010101" pitchFamily="2" charset="-122"/>
                <a:ea typeface="宋体" panose="02010600030101010101" pitchFamily="2" charset="-122"/>
              </a:rPr>
              <a:t>优</a:t>
            </a:r>
            <a:r>
              <a:rPr lang="zh-CN" altLang="en-US" dirty="0">
                <a:latin typeface="HGHX_CNKI" panose="02000500000000000000" pitchFamily="2" charset="-122"/>
                <a:ea typeface="HGHX_CNKI" panose="02000500000000000000" pitchFamily="2" charset="-122"/>
              </a:rPr>
              <a:t>对齐。</a:t>
            </a:r>
            <a:endParaRPr lang="en-US" altLang="zh-CN" dirty="0">
              <a:latin typeface="HGHX_CNKI" panose="02000500000000000000" pitchFamily="2" charset="-122"/>
              <a:ea typeface="HGHX_CNKI" panose="02000500000000000000" pitchFamily="2" charset="-122"/>
            </a:endParaRPr>
          </a:p>
        </p:txBody>
      </p:sp>
    </p:spTree>
    <p:extLst>
      <p:ext uri="{BB962C8B-B14F-4D97-AF65-F5344CB8AC3E}">
        <p14:creationId xmlns:p14="http://schemas.microsoft.com/office/powerpoint/2010/main" val="70236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C83571A-3088-4185-8249-28A4293DD314}"/>
              </a:ext>
            </a:extLst>
          </p:cNvPr>
          <p:cNvSpPr>
            <a:spLocks noGrp="1"/>
          </p:cNvSpPr>
          <p:nvPr>
            <p:ph idx="1"/>
          </p:nvPr>
        </p:nvSpPr>
        <p:spPr>
          <a:xfrm>
            <a:off x="838200" y="1667506"/>
            <a:ext cx="10515600" cy="1907931"/>
          </a:xfrm>
        </p:spPr>
        <p:txBody>
          <a:bodyPr>
            <a:normAutofit/>
          </a:bodyPr>
          <a:lstStyle/>
          <a:p>
            <a:pPr marL="0" indent="0">
              <a:buNone/>
            </a:pPr>
            <a:r>
              <a:rPr lang="en-US" altLang="zh-CN" sz="2400" dirty="0">
                <a:latin typeface="HGHX_CNKI" panose="02000500000000000000" pitchFamily="2" charset="-122"/>
                <a:ea typeface="HGHX_CNKI" panose="02000500000000000000" pitchFamily="2" charset="-122"/>
              </a:rPr>
              <a:t>PSI-BLAST</a:t>
            </a:r>
            <a:r>
              <a:rPr lang="zh-CN" altLang="en-US" sz="2400" dirty="0">
                <a:latin typeface="HGHX_CNKI" panose="02000500000000000000" pitchFamily="2" charset="-122"/>
                <a:ea typeface="HGHX_CNKI" panose="02000500000000000000" pitchFamily="2" charset="-122"/>
              </a:rPr>
              <a:t>的方法，但将其中的</a:t>
            </a:r>
            <a:r>
              <a:rPr lang="en-US" altLang="zh-CN" sz="2400" dirty="0">
                <a:latin typeface="HGHX_CNKI" panose="02000500000000000000" pitchFamily="2" charset="-122"/>
                <a:ea typeface="HGHX_CNKI" panose="02000500000000000000" pitchFamily="2" charset="-122"/>
              </a:rPr>
              <a:t>BLOSUM62</a:t>
            </a:r>
            <a:r>
              <a:rPr lang="zh-CN" altLang="en-US" sz="2400" dirty="0">
                <a:latin typeface="HGHX_CNKI" panose="02000500000000000000" pitchFamily="2" charset="-122"/>
                <a:ea typeface="HGHX_CNKI" panose="02000500000000000000" pitchFamily="2" charset="-122"/>
              </a:rPr>
              <a:t>替代为</a:t>
            </a:r>
            <a:r>
              <a:rPr lang="en-US" altLang="zh-CN" sz="2400" dirty="0" err="1">
                <a:latin typeface="HGHX_CNKI" panose="02000500000000000000" pitchFamily="2" charset="-122"/>
                <a:ea typeface="HGHX_CNKI" panose="02000500000000000000" pitchFamily="2" charset="-122"/>
              </a:rPr>
              <a:t>Gonnet</a:t>
            </a:r>
            <a:r>
              <a:rPr lang="zh-CN" altLang="en-US" sz="2400" dirty="0">
                <a:latin typeface="HGHX_CNKI" panose="02000500000000000000" pitchFamily="2" charset="-122"/>
                <a:ea typeface="HGHX_CNKI" panose="02000500000000000000" pitchFamily="2" charset="-122"/>
              </a:rPr>
              <a:t>矩阵。</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矩阵元素是残基对齐概率的十倍除以残基偶然对齐的概率的对数，然后矩阵元素归一化为 </a:t>
            </a:r>
            <a:r>
              <a:rPr lang="en-US" altLang="zh-CN" sz="2400" dirty="0">
                <a:latin typeface="HGHX_CNKI" panose="02000500000000000000" pitchFamily="2" charset="-122"/>
                <a:ea typeface="HGHX_CNKI" panose="02000500000000000000" pitchFamily="2" charset="-122"/>
              </a:rPr>
              <a:t>250 </a:t>
            </a:r>
            <a:r>
              <a:rPr lang="zh-CN" altLang="en-US" sz="2400" dirty="0">
                <a:latin typeface="HGHX_CNKI" panose="02000500000000000000" pitchFamily="2" charset="-122"/>
                <a:ea typeface="HGHX_CNKI" panose="02000500000000000000" pitchFamily="2" charset="-122"/>
              </a:rPr>
              <a:t>个 </a:t>
            </a:r>
            <a:r>
              <a:rPr lang="en-US" altLang="zh-CN" sz="2400" dirty="0">
                <a:latin typeface="HGHX_CNKI" panose="02000500000000000000" pitchFamily="2" charset="-122"/>
                <a:ea typeface="HGHX_CNKI" panose="02000500000000000000" pitchFamily="2" charset="-122"/>
              </a:rPr>
              <a:t>PAM </a:t>
            </a:r>
            <a:r>
              <a:rPr lang="zh-CN" altLang="en-US" sz="2400" dirty="0">
                <a:latin typeface="HGHX_CNKI" panose="02000500000000000000" pitchFamily="2" charset="-122"/>
                <a:ea typeface="HGHX_CNKI" panose="02000500000000000000" pitchFamily="2" charset="-122"/>
              </a:rPr>
              <a:t>单位。</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p:txBody>
      </p:sp>
      <p:sp>
        <p:nvSpPr>
          <p:cNvPr id="5" name="标题 4">
            <a:extLst>
              <a:ext uri="{FF2B5EF4-FFF2-40B4-BE49-F238E27FC236}">
                <a16:creationId xmlns:a16="http://schemas.microsoft.com/office/drawing/2014/main" id="{C2DE99AF-5A15-42E2-8E90-4B2EBB7DC308}"/>
              </a:ext>
            </a:extLst>
          </p:cNvPr>
          <p:cNvSpPr>
            <a:spLocks noGrp="1"/>
          </p:cNvSpPr>
          <p:nvPr>
            <p:ph type="title"/>
          </p:nvPr>
        </p:nvSpPr>
        <p:spPr>
          <a:xfrm>
            <a:off x="838200" y="3926012"/>
            <a:ext cx="1913792" cy="716328"/>
          </a:xfrm>
        </p:spPr>
        <p:txBody>
          <a:bodyPr>
            <a:normAutofit/>
          </a:bodyPr>
          <a:lstStyle/>
          <a:p>
            <a:r>
              <a:rPr lang="zh-CN" altLang="en-US" sz="2800" dirty="0">
                <a:latin typeface="HGHX_CNKI" panose="02000500000000000000" pitchFamily="2" charset="-122"/>
                <a:ea typeface="HGHX_CNKI" panose="02000500000000000000" pitchFamily="2" charset="-122"/>
              </a:rPr>
              <a:t>伪计数</a:t>
            </a:r>
          </a:p>
        </p:txBody>
      </p:sp>
      <p:sp>
        <p:nvSpPr>
          <p:cNvPr id="6" name="文本框 5">
            <a:extLst>
              <a:ext uri="{FF2B5EF4-FFF2-40B4-BE49-F238E27FC236}">
                <a16:creationId xmlns:a16="http://schemas.microsoft.com/office/drawing/2014/main" id="{F654EF67-FD80-4D4C-9BAB-9DD0E8F66958}"/>
              </a:ext>
            </a:extLst>
          </p:cNvPr>
          <p:cNvSpPr txBox="1"/>
          <p:nvPr/>
        </p:nvSpPr>
        <p:spPr>
          <a:xfrm>
            <a:off x="838200" y="542886"/>
            <a:ext cx="1652954"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序列权重</a:t>
            </a:r>
          </a:p>
        </p:txBody>
      </p:sp>
    </p:spTree>
    <p:extLst>
      <p:ext uri="{BB962C8B-B14F-4D97-AF65-F5344CB8AC3E}">
        <p14:creationId xmlns:p14="http://schemas.microsoft.com/office/powerpoint/2010/main" val="92985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54D55-69B2-4080-81CB-BCD28E2BF91C}"/>
              </a:ext>
            </a:extLst>
          </p:cNvPr>
          <p:cNvSpPr>
            <a:spLocks noGrp="1"/>
          </p:cNvSpPr>
          <p:nvPr>
            <p:ph type="title"/>
          </p:nvPr>
        </p:nvSpPr>
        <p:spPr>
          <a:xfrm>
            <a:off x="838200" y="365125"/>
            <a:ext cx="2151185" cy="663575"/>
          </a:xfrm>
        </p:spPr>
        <p:txBody>
          <a:bodyPr>
            <a:normAutofit/>
          </a:bodyPr>
          <a:lstStyle/>
          <a:p>
            <a:r>
              <a:rPr lang="zh-CN" altLang="en-US" sz="2800" dirty="0">
                <a:latin typeface="HGHX_CNKI" panose="02000500000000000000" pitchFamily="2" charset="-122"/>
                <a:ea typeface="HGHX_CNKI" panose="02000500000000000000" pitchFamily="2" charset="-122"/>
              </a:rPr>
              <a:t>得分相关性</a:t>
            </a:r>
          </a:p>
        </p:txBody>
      </p:sp>
      <p:sp>
        <p:nvSpPr>
          <p:cNvPr id="3" name="内容占位符 2">
            <a:extLst>
              <a:ext uri="{FF2B5EF4-FFF2-40B4-BE49-F238E27FC236}">
                <a16:creationId xmlns:a16="http://schemas.microsoft.com/office/drawing/2014/main" id="{AC26BC17-767D-4E42-92A4-05BE4779ECEE}"/>
              </a:ext>
            </a:extLst>
          </p:cNvPr>
          <p:cNvSpPr>
            <a:spLocks noGrp="1"/>
          </p:cNvSpPr>
          <p:nvPr>
            <p:ph idx="1"/>
          </p:nvPr>
        </p:nvSpPr>
        <p:spPr>
          <a:xfrm>
            <a:off x="838200" y="1674568"/>
            <a:ext cx="10515600" cy="5148263"/>
          </a:xfrm>
        </p:spPr>
        <p:txBody>
          <a:bodyPr>
            <a:normAutofit/>
          </a:bodyPr>
          <a:lstStyle/>
          <a:p>
            <a:pPr marL="0" indent="0">
              <a:buNone/>
            </a:pPr>
            <a:r>
              <a:rPr lang="zh-CN" altLang="en-US" sz="2400" dirty="0">
                <a:latin typeface="宋体" panose="02010600030101010101" pitchFamily="2" charset="-122"/>
                <a:ea typeface="宋体" panose="02010600030101010101" pitchFamily="2" charset="-122"/>
              </a:rPr>
              <a:t>我们认为同源的</a:t>
            </a:r>
            <a:r>
              <a:rPr lang="en-US" altLang="zh-CN" sz="2400" dirty="0">
                <a:latin typeface="HGHX_CNKI" panose="02000500000000000000" pitchFamily="2" charset="-122"/>
                <a:ea typeface="HGHX_CNKI" panose="02000500000000000000" pitchFamily="2" charset="-122"/>
              </a:rPr>
              <a:t>HMM</a:t>
            </a:r>
            <a:r>
              <a:rPr lang="zh-CN" altLang="en-US" sz="2400" dirty="0">
                <a:latin typeface="宋体" panose="02010600030101010101" pitchFamily="2" charset="-122"/>
                <a:ea typeface="宋体" panose="02010600030101010101" pitchFamily="2" charset="-122"/>
              </a:rPr>
              <a:t>应有较高的分数，而非同源分数较低。</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我们引入得分自相关函数</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再加入权重因子</a:t>
            </a:r>
            <a:endParaRPr lang="en-US" altLang="zh-CN" sz="2400" dirty="0">
              <a:latin typeface="宋体" panose="02010600030101010101" pitchFamily="2" charset="-122"/>
              <a:ea typeface="宋体" panose="02010600030101010101" pitchFamily="2" charset="-122"/>
            </a:endParaRPr>
          </a:p>
          <a:p>
            <a:pPr marL="0" indent="0">
              <a:buNone/>
            </a:pPr>
            <a:endParaRPr lang="zh-CN" altLang="en-US" sz="2400"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6DC2F1CE-30BB-4383-B101-59D270109DCC}"/>
              </a:ext>
            </a:extLst>
          </p:cNvPr>
          <p:cNvPicPr>
            <a:picLocks noChangeAspect="1"/>
          </p:cNvPicPr>
          <p:nvPr/>
        </p:nvPicPr>
        <p:blipFill rotWithShape="1">
          <a:blip r:embed="rId2"/>
          <a:srcRect l="66707" t="33718" r="13750" b="55000"/>
          <a:stretch/>
        </p:blipFill>
        <p:spPr>
          <a:xfrm>
            <a:off x="4317024" y="2495000"/>
            <a:ext cx="2382715" cy="773724"/>
          </a:xfrm>
          <a:prstGeom prst="rect">
            <a:avLst/>
          </a:prstGeom>
        </p:spPr>
      </p:pic>
      <p:pic>
        <p:nvPicPr>
          <p:cNvPr id="5" name="图片 4">
            <a:extLst>
              <a:ext uri="{FF2B5EF4-FFF2-40B4-BE49-F238E27FC236}">
                <a16:creationId xmlns:a16="http://schemas.microsoft.com/office/drawing/2014/main" id="{D8C15933-D8D8-4648-A021-61BE316EDD6A}"/>
              </a:ext>
            </a:extLst>
          </p:cNvPr>
          <p:cNvPicPr>
            <a:picLocks noChangeAspect="1"/>
          </p:cNvPicPr>
          <p:nvPr/>
        </p:nvPicPr>
        <p:blipFill rotWithShape="1">
          <a:blip r:embed="rId2"/>
          <a:srcRect l="66707" t="60984" r="14856" b="26324"/>
          <a:stretch/>
        </p:blipFill>
        <p:spPr>
          <a:xfrm>
            <a:off x="3193074" y="3268724"/>
            <a:ext cx="2247900" cy="870437"/>
          </a:xfrm>
          <a:prstGeom prst="rect">
            <a:avLst/>
          </a:prstGeom>
        </p:spPr>
      </p:pic>
    </p:spTree>
    <p:extLst>
      <p:ext uri="{BB962C8B-B14F-4D97-AF65-F5344CB8AC3E}">
        <p14:creationId xmlns:p14="http://schemas.microsoft.com/office/powerpoint/2010/main" val="3428244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021A2-5D5E-45AA-AE68-A4E818FBB6DD}"/>
              </a:ext>
            </a:extLst>
          </p:cNvPr>
          <p:cNvSpPr>
            <a:spLocks noGrp="1"/>
          </p:cNvSpPr>
          <p:nvPr>
            <p:ph type="title"/>
          </p:nvPr>
        </p:nvSpPr>
        <p:spPr>
          <a:xfrm>
            <a:off x="838200" y="365125"/>
            <a:ext cx="2379785" cy="672367"/>
          </a:xfrm>
        </p:spPr>
        <p:txBody>
          <a:bodyPr>
            <a:normAutofit/>
          </a:bodyPr>
          <a:lstStyle/>
          <a:p>
            <a:r>
              <a:rPr lang="zh-CN" altLang="en-US" sz="2800" dirty="0">
                <a:latin typeface="HGHX_CNKI" panose="02000500000000000000" pitchFamily="2" charset="-122"/>
                <a:ea typeface="HGHX_CNKI" panose="02000500000000000000" pitchFamily="2" charset="-122"/>
              </a:rPr>
              <a:t>得分二级结构</a:t>
            </a:r>
          </a:p>
        </p:txBody>
      </p:sp>
      <p:sp>
        <p:nvSpPr>
          <p:cNvPr id="3" name="内容占位符 2">
            <a:extLst>
              <a:ext uri="{FF2B5EF4-FFF2-40B4-BE49-F238E27FC236}">
                <a16:creationId xmlns:a16="http://schemas.microsoft.com/office/drawing/2014/main" id="{C9D4EC40-C34F-4F04-96E7-F1D4A991ECAE}"/>
              </a:ext>
            </a:extLst>
          </p:cNvPr>
          <p:cNvSpPr>
            <a:spLocks noGrp="1"/>
          </p:cNvSpPr>
          <p:nvPr>
            <p:ph idx="1"/>
          </p:nvPr>
        </p:nvSpPr>
        <p:spPr>
          <a:xfrm>
            <a:off x="838200" y="1274885"/>
            <a:ext cx="10515600" cy="4902078"/>
          </a:xfrm>
        </p:spPr>
        <p:txBody>
          <a:bodyPr>
            <a:normAutofit/>
          </a:bodyPr>
          <a:lstStyle/>
          <a:p>
            <a:pPr marL="0" indent="0">
              <a:buNone/>
            </a:pPr>
            <a:r>
              <a:rPr lang="zh-CN" altLang="en-US" sz="2400" dirty="0">
                <a:latin typeface="宋体" panose="02010600030101010101" pitchFamily="2" charset="-122"/>
                <a:ea typeface="宋体" panose="02010600030101010101" pitchFamily="2" charset="-122"/>
              </a:rPr>
              <a:t>基本的概念：</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err="1">
                <a:latin typeface="HGHX_CNKI" panose="02000500000000000000" pitchFamily="2" charset="-122"/>
                <a:ea typeface="HGHX_CNKI" panose="02000500000000000000" pitchFamily="2" charset="-122"/>
              </a:rPr>
              <a:t>HHsearch</a:t>
            </a:r>
            <a:r>
              <a:rPr lang="zh-CN" altLang="en-US" sz="2400" dirty="0">
                <a:latin typeface="宋体" panose="02010600030101010101" pitchFamily="2" charset="-122"/>
                <a:ea typeface="宋体" panose="02010600030101010101" pitchFamily="2" charset="-122"/>
              </a:rPr>
              <a:t>：一种对预测的二级结构评分的手段。</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可以根据预测的二级结构，也可以根据已知的二级结构。</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置信度（</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）：置信度越高，二类错误概率越小。</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HGHX_CNKI" panose="02000500000000000000" pitchFamily="2" charset="-122"/>
                <a:ea typeface="HGHX_CNKI" panose="02000500000000000000" pitchFamily="2" charset="-122"/>
              </a:rPr>
              <a:t>DSSP(sigma)</a:t>
            </a:r>
            <a:r>
              <a:rPr lang="zh-CN" altLang="en-US" sz="2400" dirty="0">
                <a:latin typeface="宋体" panose="02010600030101010101" pitchFamily="2" charset="-122"/>
                <a:ea typeface="宋体" panose="02010600030101010101" pitchFamily="2" charset="-122"/>
              </a:rPr>
              <a:t>：观测二级结构的七个状态（</a:t>
            </a:r>
            <a:r>
              <a:rPr lang="en-US" altLang="zh-CN" sz="2400" dirty="0">
                <a:latin typeface="HGHX_CNKI" panose="02000500000000000000" pitchFamily="2" charset="-122"/>
                <a:ea typeface="HGHX_CNKI" panose="02000500000000000000" pitchFamily="2" charset="-122"/>
              </a:rPr>
              <a:t>H\E\C\G\B\S\T</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357DBF7D-7627-494B-9DAE-88A1BF289525}"/>
              </a:ext>
            </a:extLst>
          </p:cNvPr>
          <p:cNvPicPr>
            <a:picLocks noChangeAspect="1"/>
          </p:cNvPicPr>
          <p:nvPr/>
        </p:nvPicPr>
        <p:blipFill rotWithShape="1">
          <a:blip r:embed="rId2"/>
          <a:srcRect l="53077" t="38462" r="1490" b="37435"/>
          <a:stretch/>
        </p:blipFill>
        <p:spPr>
          <a:xfrm>
            <a:off x="5067302" y="4079629"/>
            <a:ext cx="5539154" cy="1652954"/>
          </a:xfrm>
          <a:prstGeom prst="rect">
            <a:avLst/>
          </a:prstGeom>
        </p:spPr>
      </p:pic>
    </p:spTree>
    <p:extLst>
      <p:ext uri="{BB962C8B-B14F-4D97-AF65-F5344CB8AC3E}">
        <p14:creationId xmlns:p14="http://schemas.microsoft.com/office/powerpoint/2010/main" val="1587420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67F2C2A-41CF-4891-A959-0B289CA3FF79}"/>
              </a:ext>
            </a:extLst>
          </p:cNvPr>
          <p:cNvSpPr txBox="1"/>
          <p:nvPr/>
        </p:nvSpPr>
        <p:spPr>
          <a:xfrm>
            <a:off x="519954" y="510989"/>
            <a:ext cx="2470548" cy="1200329"/>
          </a:xfrm>
          <a:prstGeom prst="rect">
            <a:avLst/>
          </a:prstGeom>
          <a:noFill/>
        </p:spPr>
        <p:txBody>
          <a:bodyPr wrap="none" rtlCol="0">
            <a:spAutoFit/>
          </a:bodyPr>
          <a:lstStyle/>
          <a:p>
            <a:r>
              <a:rPr lang="zh-CN" altLang="en-US"/>
              <a:t>序列比对：</a:t>
            </a:r>
            <a:endParaRPr lang="en-US" altLang="zh-CN"/>
          </a:p>
          <a:p>
            <a:pPr marL="285750" indent="-285750">
              <a:buFont typeface="Arial" panose="020B0604020202020204" pitchFamily="34" charset="0"/>
              <a:buChar char="•"/>
            </a:pPr>
            <a:r>
              <a:rPr lang="en-US" altLang="zh-CN"/>
              <a:t>sequence-sequence</a:t>
            </a:r>
          </a:p>
          <a:p>
            <a:pPr marL="285750" indent="-285750">
              <a:buFont typeface="Arial" panose="020B0604020202020204" pitchFamily="34" charset="0"/>
              <a:buChar char="•"/>
            </a:pPr>
            <a:r>
              <a:rPr lang="en-US" altLang="zh-CN"/>
              <a:t>sequence-profile</a:t>
            </a:r>
          </a:p>
          <a:p>
            <a:pPr marL="285750" indent="-285750">
              <a:buFont typeface="Arial" panose="020B0604020202020204" pitchFamily="34" charset="0"/>
              <a:buChar char="•"/>
            </a:pPr>
            <a:r>
              <a:rPr lang="en-US" altLang="zh-CN">
                <a:solidFill>
                  <a:srgbClr val="FF0000"/>
                </a:solidFill>
              </a:rPr>
              <a:t>profile-profile</a:t>
            </a:r>
          </a:p>
        </p:txBody>
      </p:sp>
    </p:spTree>
    <p:extLst>
      <p:ext uri="{BB962C8B-B14F-4D97-AF65-F5344CB8AC3E}">
        <p14:creationId xmlns:p14="http://schemas.microsoft.com/office/powerpoint/2010/main" val="1634313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AAE21-B42E-459B-BD0B-051328D1A19D}"/>
              </a:ext>
            </a:extLst>
          </p:cNvPr>
          <p:cNvSpPr>
            <a:spLocks noGrp="1"/>
          </p:cNvSpPr>
          <p:nvPr>
            <p:ph type="title"/>
          </p:nvPr>
        </p:nvSpPr>
        <p:spPr>
          <a:xfrm>
            <a:off x="838200" y="365125"/>
            <a:ext cx="4538908" cy="716329"/>
          </a:xfrm>
        </p:spPr>
        <p:txBody>
          <a:bodyPr>
            <a:normAutofit/>
          </a:bodyPr>
          <a:lstStyle/>
          <a:p>
            <a:r>
              <a:rPr lang="zh-CN" altLang="en-US" sz="2400" dirty="0">
                <a:latin typeface="HGHX_CNKI" panose="02000500000000000000" pitchFamily="2" charset="-122"/>
                <a:ea typeface="HGHX_CNKI" panose="02000500000000000000" pitchFamily="2" charset="-122"/>
              </a:rPr>
              <a:t>已知二级结构的情况</a:t>
            </a:r>
          </a:p>
        </p:txBody>
      </p:sp>
      <p:pic>
        <p:nvPicPr>
          <p:cNvPr id="4" name="内容占位符 3">
            <a:hlinkClick r:id="rId2" action="ppaction://hlinksldjump"/>
            <a:extLst>
              <a:ext uri="{FF2B5EF4-FFF2-40B4-BE49-F238E27FC236}">
                <a16:creationId xmlns:a16="http://schemas.microsoft.com/office/drawing/2014/main" id="{63A1D126-ADAB-4418-A9DF-7FF663EC644A}"/>
              </a:ext>
            </a:extLst>
          </p:cNvPr>
          <p:cNvPicPr>
            <a:picLocks noGrp="1" noChangeAspect="1"/>
          </p:cNvPicPr>
          <p:nvPr>
            <p:ph idx="1"/>
          </p:nvPr>
        </p:nvPicPr>
        <p:blipFill rotWithShape="1">
          <a:blip r:embed="rId3"/>
          <a:srcRect l="13053" t="44359" r="62644" b="45769"/>
          <a:stretch/>
        </p:blipFill>
        <p:spPr>
          <a:xfrm>
            <a:off x="1030011" y="1856661"/>
            <a:ext cx="4841631" cy="1015533"/>
          </a:xfrm>
          <a:prstGeom prst="rect">
            <a:avLst/>
          </a:prstGeom>
        </p:spPr>
      </p:pic>
      <p:sp>
        <p:nvSpPr>
          <p:cNvPr id="3" name="文本框 2">
            <a:extLst>
              <a:ext uri="{FF2B5EF4-FFF2-40B4-BE49-F238E27FC236}">
                <a16:creationId xmlns:a16="http://schemas.microsoft.com/office/drawing/2014/main" id="{AA7176CD-A6D5-461E-9A33-9523070B9D40}"/>
              </a:ext>
            </a:extLst>
          </p:cNvPr>
          <p:cNvSpPr txBox="1"/>
          <p:nvPr/>
        </p:nvSpPr>
        <p:spPr>
          <a:xfrm>
            <a:off x="699710" y="1266091"/>
            <a:ext cx="5396290" cy="461665"/>
          </a:xfrm>
          <a:prstGeom prst="rect">
            <a:avLst/>
          </a:prstGeom>
          <a:noFill/>
        </p:spPr>
        <p:txBody>
          <a:bodyPr wrap="square" rtlCol="0">
            <a:spAutoFit/>
          </a:bodyPr>
          <a:lstStyle/>
          <a:p>
            <a:r>
              <a:rPr lang="en-US" altLang="zh-CN" sz="2400" dirty="0">
                <a:latin typeface="HGHX_CNKI" panose="02000500000000000000" pitchFamily="2" charset="-122"/>
                <a:ea typeface="HGHX_CNKI" panose="02000500000000000000" pitchFamily="2" charset="-122"/>
              </a:rPr>
              <a:t>     DSSP</a:t>
            </a:r>
            <a:r>
              <a:rPr lang="zh-CN" altLang="en-US" sz="2400" dirty="0">
                <a:latin typeface="宋体" panose="02010600030101010101" pitchFamily="2" charset="-122"/>
                <a:ea typeface="宋体" panose="02010600030101010101" pitchFamily="2" charset="-122"/>
              </a:rPr>
              <a:t>状</a:t>
            </a:r>
            <a:r>
              <a:rPr lang="zh-CN" altLang="en-US" sz="2400" dirty="0">
                <a:latin typeface="HGHX_CNKI" panose="02000500000000000000" pitchFamily="2" charset="-122"/>
                <a:ea typeface="HGHX_CNKI" panose="02000500000000000000" pitchFamily="2" charset="-122"/>
              </a:rPr>
              <a:t>态被</a:t>
            </a:r>
            <a:r>
              <a:rPr lang="en-US" altLang="zh-CN" sz="2400" dirty="0">
                <a:latin typeface="HGHX_CNKI" panose="02000500000000000000" pitchFamily="2" charset="-122"/>
                <a:ea typeface="HGHX_CNKI" panose="02000500000000000000" pitchFamily="2" charset="-122"/>
              </a:rPr>
              <a:t>PSIPRED</a:t>
            </a:r>
            <a:r>
              <a:rPr lang="zh-CN" altLang="en-US" sz="2400" dirty="0">
                <a:latin typeface="宋体" panose="02010600030101010101" pitchFamily="2" charset="-122"/>
                <a:ea typeface="宋体" panose="02010600030101010101" pitchFamily="2" charset="-122"/>
              </a:rPr>
              <a:t>预测为状态</a:t>
            </a:r>
            <a:r>
              <a:rPr lang="en-US" altLang="zh-CN" sz="2400" dirty="0">
                <a:latin typeface="HGHX_CNKI" panose="02000500000000000000" pitchFamily="2" charset="-122"/>
                <a:ea typeface="HGHX_CNKI" panose="02000500000000000000" pitchFamily="2" charset="-122"/>
              </a:rPr>
              <a:t>ρ</a:t>
            </a:r>
            <a:r>
              <a:rPr lang="zh-CN" altLang="en-US" sz="2400" dirty="0">
                <a:latin typeface="HGHX_CNKI" panose="02000500000000000000" pitchFamily="2" charset="-122"/>
                <a:ea typeface="HGHX_CNKI" panose="02000500000000000000" pitchFamily="2" charset="-122"/>
              </a:rPr>
              <a:t>。</a:t>
            </a:r>
          </a:p>
        </p:txBody>
      </p:sp>
      <p:pic>
        <p:nvPicPr>
          <p:cNvPr id="5" name="图片 4">
            <a:extLst>
              <a:ext uri="{FF2B5EF4-FFF2-40B4-BE49-F238E27FC236}">
                <a16:creationId xmlns:a16="http://schemas.microsoft.com/office/drawing/2014/main" id="{74A00D17-E1DD-4B5B-B5D4-4982A8D2D29B}"/>
              </a:ext>
            </a:extLst>
          </p:cNvPr>
          <p:cNvPicPr>
            <a:picLocks noChangeAspect="1"/>
          </p:cNvPicPr>
          <p:nvPr/>
        </p:nvPicPr>
        <p:blipFill rotWithShape="1">
          <a:blip r:embed="rId3"/>
          <a:srcRect l="12620" t="72179" r="62212" b="21795"/>
          <a:stretch/>
        </p:blipFill>
        <p:spPr>
          <a:xfrm>
            <a:off x="1030011" y="3119846"/>
            <a:ext cx="5113884" cy="668216"/>
          </a:xfrm>
          <a:prstGeom prst="rect">
            <a:avLst/>
          </a:prstGeom>
        </p:spPr>
      </p:pic>
      <p:pic>
        <p:nvPicPr>
          <p:cNvPr id="7" name="图片 6">
            <a:extLst>
              <a:ext uri="{FF2B5EF4-FFF2-40B4-BE49-F238E27FC236}">
                <a16:creationId xmlns:a16="http://schemas.microsoft.com/office/drawing/2014/main" id="{FBAEFE37-6B67-4B88-A37B-9F7B33C3CE0F}"/>
              </a:ext>
            </a:extLst>
          </p:cNvPr>
          <p:cNvPicPr>
            <a:picLocks noChangeAspect="1"/>
          </p:cNvPicPr>
          <p:nvPr/>
        </p:nvPicPr>
        <p:blipFill rotWithShape="1">
          <a:blip r:embed="rId3"/>
          <a:srcRect l="23012" t="72179" r="73688" b="22377"/>
          <a:stretch/>
        </p:blipFill>
        <p:spPr>
          <a:xfrm>
            <a:off x="984737" y="4186622"/>
            <a:ext cx="748617" cy="603740"/>
          </a:xfrm>
          <a:prstGeom prst="rect">
            <a:avLst/>
          </a:prstGeom>
        </p:spPr>
      </p:pic>
      <p:sp>
        <p:nvSpPr>
          <p:cNvPr id="8" name="文本框 7">
            <a:extLst>
              <a:ext uri="{FF2B5EF4-FFF2-40B4-BE49-F238E27FC236}">
                <a16:creationId xmlns:a16="http://schemas.microsoft.com/office/drawing/2014/main" id="{4BAFFE9F-C3D4-400E-997A-6B148FEACA57}"/>
              </a:ext>
            </a:extLst>
          </p:cNvPr>
          <p:cNvSpPr txBox="1"/>
          <p:nvPr/>
        </p:nvSpPr>
        <p:spPr>
          <a:xfrm>
            <a:off x="1030011" y="4300937"/>
            <a:ext cx="7658145" cy="1200329"/>
          </a:xfrm>
          <a:prstGeom prst="rect">
            <a:avLst/>
          </a:prstGeom>
          <a:noFill/>
        </p:spPr>
        <p:txBody>
          <a:bodyPr wrap="square" rtlCol="0">
            <a:spAutoFit/>
          </a:bodyPr>
          <a:lstStyle/>
          <a:p>
            <a:r>
              <a:rPr lang="en-US" altLang="zh-CN" sz="2400" dirty="0">
                <a:latin typeface="HGHX_CNKI" panose="02000500000000000000" pitchFamily="2" charset="-122"/>
                <a:ea typeface="HGHX_CNKI" panose="02000500000000000000" pitchFamily="2" charset="-122"/>
              </a:rPr>
              <a:t>       </a:t>
            </a:r>
            <a:r>
              <a:rPr lang="zh-CN" altLang="en-US" sz="2400" dirty="0">
                <a:latin typeface="HGHX_CNKI" panose="02000500000000000000" pitchFamily="2" charset="-122"/>
                <a:ea typeface="HGHX_CNKI" panose="02000500000000000000" pitchFamily="2" charset="-122"/>
              </a:rPr>
              <a:t>代表权。最佳权重</a:t>
            </a:r>
            <a:r>
              <a:rPr lang="en-US" altLang="zh-CN" sz="2400" dirty="0">
                <a:latin typeface="HGHX_CNKI" panose="02000500000000000000" pitchFamily="2" charset="-122"/>
                <a:ea typeface="HGHX_CNKI" panose="02000500000000000000" pitchFamily="2" charset="-122"/>
              </a:rPr>
              <a:t>1/7</a:t>
            </a:r>
            <a:r>
              <a:rPr lang="zh-CN" altLang="en-US" sz="2400" dirty="0">
                <a:latin typeface="HGHX_CNKI" panose="02000500000000000000" pitchFamily="2" charset="-122"/>
                <a:ea typeface="HGHX_CNKI" panose="02000500000000000000" pitchFamily="2" charset="-122"/>
              </a:rPr>
              <a:t>（或者</a:t>
            </a:r>
            <a:r>
              <a:rPr lang="en-US" altLang="zh-CN" sz="2400" dirty="0">
                <a:latin typeface="HGHX_CNKI" panose="02000500000000000000" pitchFamily="2" charset="-122"/>
                <a:ea typeface="HGHX_CNKI" panose="02000500000000000000" pitchFamily="2" charset="-122"/>
              </a:rPr>
              <a:t>0.15</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endParaRPr lang="en-US" altLang="zh-CN" sz="2400" dirty="0">
              <a:latin typeface="HGHX_CNKI" panose="02000500000000000000" pitchFamily="2" charset="-122"/>
              <a:ea typeface="HGHX_CNKI" panose="02000500000000000000" pitchFamily="2" charset="-122"/>
            </a:endParaRPr>
          </a:p>
          <a:p>
            <a:r>
              <a:rPr lang="zh-CN" altLang="en-US" sz="2400" dirty="0">
                <a:latin typeface="HGHX_CNKI" panose="02000500000000000000" pitchFamily="2" charset="-122"/>
                <a:ea typeface="HGHX_CNKI" panose="02000500000000000000" pitchFamily="2" charset="-122"/>
              </a:rPr>
              <a:t>将这个分数加到迭代过程中。</a:t>
            </a:r>
          </a:p>
        </p:txBody>
      </p:sp>
    </p:spTree>
    <p:extLst>
      <p:ext uri="{BB962C8B-B14F-4D97-AF65-F5344CB8AC3E}">
        <p14:creationId xmlns:p14="http://schemas.microsoft.com/office/powerpoint/2010/main" val="350204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AAE21-B42E-459B-BD0B-051328D1A19D}"/>
              </a:ext>
            </a:extLst>
          </p:cNvPr>
          <p:cNvSpPr>
            <a:spLocks noGrp="1"/>
          </p:cNvSpPr>
          <p:nvPr>
            <p:ph type="title"/>
          </p:nvPr>
        </p:nvSpPr>
        <p:spPr>
          <a:xfrm>
            <a:off x="838200" y="365125"/>
            <a:ext cx="4538908" cy="716329"/>
          </a:xfrm>
        </p:spPr>
        <p:txBody>
          <a:bodyPr>
            <a:normAutofit/>
          </a:bodyPr>
          <a:lstStyle/>
          <a:p>
            <a:r>
              <a:rPr lang="zh-CN" altLang="en-US" sz="2400" dirty="0">
                <a:latin typeface="宋体" panose="02010600030101010101" pitchFamily="2" charset="-122"/>
                <a:ea typeface="宋体" panose="02010600030101010101" pitchFamily="2" charset="-122"/>
              </a:rPr>
              <a:t>预测二级结构的情况</a:t>
            </a:r>
          </a:p>
        </p:txBody>
      </p:sp>
      <p:pic>
        <p:nvPicPr>
          <p:cNvPr id="10" name="图片 9">
            <a:extLst>
              <a:ext uri="{FF2B5EF4-FFF2-40B4-BE49-F238E27FC236}">
                <a16:creationId xmlns:a16="http://schemas.microsoft.com/office/drawing/2014/main" id="{26957D4C-BEB5-4E15-B663-94F444C485E6}"/>
              </a:ext>
            </a:extLst>
          </p:cNvPr>
          <p:cNvPicPr>
            <a:picLocks noChangeAspect="1"/>
          </p:cNvPicPr>
          <p:nvPr/>
        </p:nvPicPr>
        <p:blipFill rotWithShape="1">
          <a:blip r:embed="rId2"/>
          <a:srcRect l="53077" t="38462" r="1490" b="37435"/>
          <a:stretch/>
        </p:blipFill>
        <p:spPr>
          <a:xfrm>
            <a:off x="1511663" y="1565031"/>
            <a:ext cx="8426578" cy="2514598"/>
          </a:xfrm>
          <a:prstGeom prst="rect">
            <a:avLst/>
          </a:prstGeom>
        </p:spPr>
      </p:pic>
      <p:pic>
        <p:nvPicPr>
          <p:cNvPr id="11" name="图片 10">
            <a:extLst>
              <a:ext uri="{FF2B5EF4-FFF2-40B4-BE49-F238E27FC236}">
                <a16:creationId xmlns:a16="http://schemas.microsoft.com/office/drawing/2014/main" id="{944C9CC2-B595-48D8-8125-F941496E88C6}"/>
              </a:ext>
            </a:extLst>
          </p:cNvPr>
          <p:cNvPicPr>
            <a:picLocks noChangeAspect="1"/>
          </p:cNvPicPr>
          <p:nvPr/>
        </p:nvPicPr>
        <p:blipFill rotWithShape="1">
          <a:blip r:embed="rId3"/>
          <a:srcRect l="12620" t="72179" r="62212" b="21795"/>
          <a:stretch/>
        </p:blipFill>
        <p:spPr>
          <a:xfrm>
            <a:off x="1511663" y="4693669"/>
            <a:ext cx="5113884" cy="668216"/>
          </a:xfrm>
          <a:prstGeom prst="rect">
            <a:avLst/>
          </a:prstGeom>
        </p:spPr>
      </p:pic>
    </p:spTree>
    <p:extLst>
      <p:ext uri="{BB962C8B-B14F-4D97-AF65-F5344CB8AC3E}">
        <p14:creationId xmlns:p14="http://schemas.microsoft.com/office/powerpoint/2010/main" val="1036877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137EA2-37C6-42A8-BD6A-19EE3F0091E5}"/>
              </a:ext>
            </a:extLst>
          </p:cNvPr>
          <p:cNvSpPr>
            <a:spLocks noGrp="1"/>
          </p:cNvSpPr>
          <p:nvPr>
            <p:ph type="title"/>
          </p:nvPr>
        </p:nvSpPr>
        <p:spPr>
          <a:xfrm>
            <a:off x="838200" y="270118"/>
            <a:ext cx="6433038" cy="821837"/>
          </a:xfrm>
        </p:spPr>
        <p:txBody>
          <a:bodyPr>
            <a:normAutofit/>
          </a:bodyPr>
          <a:lstStyle/>
          <a:p>
            <a:r>
              <a:rPr lang="zh-CN" altLang="en-US" sz="3600" dirty="0">
                <a:latin typeface="HGHX_CNKI" panose="02000500000000000000" pitchFamily="2" charset="-122"/>
                <a:ea typeface="HGHX_CNKI" panose="02000500000000000000" pitchFamily="2" charset="-122"/>
              </a:rPr>
              <a:t>效果检验</a:t>
            </a:r>
          </a:p>
        </p:txBody>
      </p:sp>
      <p:sp>
        <p:nvSpPr>
          <p:cNvPr id="3" name="内容占位符 2">
            <a:extLst>
              <a:ext uri="{FF2B5EF4-FFF2-40B4-BE49-F238E27FC236}">
                <a16:creationId xmlns:a16="http://schemas.microsoft.com/office/drawing/2014/main" id="{8AFCBCA9-6642-4A6A-B987-932A4B87BF55}"/>
              </a:ext>
            </a:extLst>
          </p:cNvPr>
          <p:cNvSpPr>
            <a:spLocks noGrp="1"/>
          </p:cNvSpPr>
          <p:nvPr>
            <p:ph idx="1"/>
          </p:nvPr>
        </p:nvSpPr>
        <p:spPr>
          <a:xfrm>
            <a:off x="838200" y="1257300"/>
            <a:ext cx="10515600" cy="4919663"/>
          </a:xfrm>
        </p:spPr>
        <p:txBody>
          <a:bodyPr>
            <a:normAutofit/>
          </a:bodyPr>
          <a:lstStyle/>
          <a:p>
            <a:pPr marL="0" indent="0">
              <a:buNone/>
            </a:pPr>
            <a:r>
              <a:rPr lang="zh-CN" altLang="en-US" sz="2400" dirty="0">
                <a:latin typeface="HGHX_CNKI" panose="02000500000000000000" pitchFamily="2" charset="-122"/>
                <a:ea typeface="HGHX_CNKI" panose="02000500000000000000" pitchFamily="2" charset="-122"/>
              </a:rPr>
              <a:t>使</a:t>
            </a:r>
            <a:r>
              <a:rPr lang="zh-CN" altLang="en-US" sz="2400" dirty="0">
                <a:latin typeface="宋体" panose="02010600030101010101" pitchFamily="2" charset="-122"/>
                <a:ea typeface="宋体" panose="02010600030101010101" pitchFamily="2" charset="-122"/>
              </a:rPr>
              <a:t>用</a:t>
            </a:r>
            <a:r>
              <a:rPr lang="zh-CN" altLang="en-US" sz="2400" dirty="0">
                <a:latin typeface="HGHX_CNKI" panose="02000500000000000000" pitchFamily="2" charset="-122"/>
                <a:ea typeface="HGHX_CNKI" panose="02000500000000000000" pitchFamily="2" charset="-122"/>
              </a:rPr>
              <a:t>的工具：</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BLAST   PSI-BLAST  HMMER  PROF-SIM  COMPASS </a:t>
            </a:r>
          </a:p>
          <a:p>
            <a:pPr marL="0" indent="0">
              <a:buNone/>
            </a:pPr>
            <a:r>
              <a:rPr lang="zh-CN" altLang="en-US" sz="2400" dirty="0">
                <a:latin typeface="HGHX_CNKI" panose="02000500000000000000" pitchFamily="2" charset="-122"/>
                <a:ea typeface="HGHX_CNKI" panose="02000500000000000000" pitchFamily="2" charset="-122"/>
              </a:rPr>
              <a:t>文中的工具：</a:t>
            </a:r>
            <a:r>
              <a:rPr lang="en-US" altLang="zh-CN" sz="2400" dirty="0">
                <a:latin typeface="HGHX_CNKI" panose="02000500000000000000" pitchFamily="2" charset="-122"/>
                <a:ea typeface="HGHX_CNKI" panose="02000500000000000000" pitchFamily="2" charset="-122"/>
              </a:rPr>
              <a:t>HHSEARCH</a:t>
            </a:r>
            <a:r>
              <a:rPr lang="zh-CN" altLang="en-US" sz="2400" dirty="0">
                <a:latin typeface="HGHX_CNKI" panose="02000500000000000000" pitchFamily="2" charset="-122"/>
                <a:ea typeface="HGHX_CNKI" panose="02000500000000000000" pitchFamily="2" charset="-122"/>
              </a:rPr>
              <a:t>（</a:t>
            </a:r>
            <a:r>
              <a:rPr lang="en-US" altLang="zh-CN" sz="2400" dirty="0">
                <a:latin typeface="HGHX_CNKI" panose="02000500000000000000" pitchFamily="2" charset="-122"/>
                <a:ea typeface="HGHX_CNKI" panose="02000500000000000000" pitchFamily="2" charset="-122"/>
              </a:rPr>
              <a:t>1.0</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HHSEARCH</a:t>
            </a:r>
            <a:r>
              <a:rPr lang="zh-CN" altLang="en-US" sz="2400" dirty="0">
                <a:latin typeface="HGHX_CNKI" panose="02000500000000000000" pitchFamily="2" charset="-122"/>
                <a:ea typeface="HGHX_CNKI" panose="02000500000000000000" pitchFamily="2" charset="-122"/>
              </a:rPr>
              <a:t>代码：</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0</a:t>
            </a:r>
            <a:r>
              <a:rPr lang="zh-CN" altLang="en-US" sz="2400" dirty="0">
                <a:latin typeface="HGHX_CNKI" panose="02000500000000000000" pitchFamily="2" charset="-122"/>
                <a:ea typeface="HGHX_CNKI" panose="02000500000000000000" pitchFamily="2" charset="-122"/>
              </a:rPr>
              <a:t>：简单</a:t>
            </a:r>
            <a:r>
              <a:rPr lang="en-US" altLang="zh-CN" sz="2400" dirty="0">
                <a:latin typeface="HGHX_CNKI" panose="02000500000000000000" pitchFamily="2" charset="-122"/>
                <a:ea typeface="HGHX_CNKI" panose="02000500000000000000" pitchFamily="2" charset="-122"/>
              </a:rPr>
              <a:t>profile-profile</a:t>
            </a:r>
            <a:r>
              <a:rPr lang="zh-CN" altLang="en-US" sz="2400" dirty="0">
                <a:latin typeface="HGHX_CNKI" panose="02000500000000000000" pitchFamily="2" charset="-122"/>
                <a:ea typeface="HGHX_CNKI" panose="02000500000000000000" pitchFamily="2" charset="-122"/>
              </a:rPr>
              <a:t>比对</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1</a:t>
            </a:r>
            <a:r>
              <a:rPr lang="zh-CN" altLang="en-US" sz="2400" dirty="0">
                <a:latin typeface="HGHX_CNKI" panose="02000500000000000000" pitchFamily="2" charset="-122"/>
                <a:ea typeface="HGHX_CNKI" panose="02000500000000000000" pitchFamily="2" charset="-122"/>
              </a:rPr>
              <a:t>：基本的</a:t>
            </a:r>
            <a:r>
              <a:rPr lang="en-US" altLang="zh-CN" sz="2400" dirty="0">
                <a:latin typeface="HGHX_CNKI" panose="02000500000000000000" pitchFamily="2" charset="-122"/>
                <a:ea typeface="HGHX_CNKI" panose="02000500000000000000" pitchFamily="2" charset="-122"/>
              </a:rPr>
              <a:t>HMM-HMM</a:t>
            </a:r>
          </a:p>
          <a:p>
            <a:pPr marL="0" indent="0">
              <a:buNone/>
            </a:pPr>
            <a:r>
              <a:rPr lang="en-US" altLang="zh-CN" sz="2400" dirty="0">
                <a:latin typeface="HGHX_CNKI" panose="02000500000000000000" pitchFamily="2" charset="-122"/>
                <a:ea typeface="HGHX_CNKI" panose="02000500000000000000" pitchFamily="2" charset="-122"/>
              </a:rPr>
              <a:t>2</a:t>
            </a:r>
            <a:r>
              <a:rPr lang="zh-CN" altLang="en-US" sz="2400" dirty="0">
                <a:latin typeface="HGHX_CNKI" panose="02000500000000000000" pitchFamily="2" charset="-122"/>
                <a:ea typeface="HGHX_CNKI" panose="02000500000000000000" pitchFamily="2" charset="-122"/>
              </a:rPr>
              <a:t>：包含得分相关性的比较</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3</a:t>
            </a:r>
            <a:r>
              <a:rPr lang="zh-CN" altLang="en-US" sz="2400" dirty="0">
                <a:latin typeface="HGHX_CNKI" panose="02000500000000000000" pitchFamily="2" charset="-122"/>
                <a:ea typeface="HGHX_CNKI" panose="02000500000000000000" pitchFamily="2" charset="-122"/>
              </a:rPr>
              <a:t>：</a:t>
            </a:r>
            <a:r>
              <a:rPr lang="zh-CN" altLang="en-US" sz="2400" dirty="0">
                <a:latin typeface="宋体" panose="02010600030101010101" pitchFamily="2" charset="-122"/>
                <a:ea typeface="宋体" panose="02010600030101010101" pitchFamily="2" charset="-122"/>
              </a:rPr>
              <a:t>预测二级结构</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预测二级结构</a:t>
            </a:r>
            <a:r>
              <a:rPr lang="zh-CN" altLang="en-US" sz="2400" dirty="0">
                <a:latin typeface="HGHX_CNKI" panose="02000500000000000000" pitchFamily="2" charset="-122"/>
                <a:ea typeface="HGHX_CNKI" panose="02000500000000000000" pitchFamily="2" charset="-122"/>
              </a:rPr>
              <a:t>的比较</a:t>
            </a:r>
            <a:endParaRPr lang="en-US" altLang="zh-CN" sz="2400" dirty="0">
              <a:latin typeface="HGHX_CNKI" panose="02000500000000000000" pitchFamily="2" charset="-122"/>
              <a:ea typeface="HGHX_CNKI" panose="02000500000000000000" pitchFamily="2" charset="-122"/>
            </a:endParaRPr>
          </a:p>
          <a:p>
            <a:pPr marL="0" indent="0">
              <a:buNone/>
            </a:pPr>
            <a:r>
              <a:rPr lang="en-US" altLang="zh-CN" sz="2400" dirty="0">
                <a:latin typeface="HGHX_CNKI" panose="02000500000000000000" pitchFamily="2" charset="-122"/>
                <a:ea typeface="HGHX_CNKI" panose="02000500000000000000" pitchFamily="2" charset="-122"/>
              </a:rPr>
              <a:t>4</a:t>
            </a:r>
            <a:r>
              <a:rPr lang="zh-CN" altLang="en-US" sz="2400" dirty="0">
                <a:latin typeface="HGHX_CNKI" panose="02000500000000000000" pitchFamily="2" charset="-122"/>
                <a:ea typeface="HGHX_CNKI" panose="02000500000000000000" pitchFamily="2" charset="-122"/>
              </a:rPr>
              <a:t>：</a:t>
            </a:r>
            <a:r>
              <a:rPr lang="zh-CN" altLang="en-US" sz="2400" dirty="0">
                <a:latin typeface="宋体" panose="02010600030101010101" pitchFamily="2" charset="-122"/>
                <a:ea typeface="宋体" panose="02010600030101010101" pitchFamily="2" charset="-122"/>
              </a:rPr>
              <a:t>预</a:t>
            </a:r>
            <a:r>
              <a:rPr lang="zh-CN" altLang="en-US" sz="2400" dirty="0">
                <a:latin typeface="HGHX_CNKI" panose="02000500000000000000" pitchFamily="2" charset="-122"/>
                <a:ea typeface="HGHX_CNKI" panose="02000500000000000000" pitchFamily="2" charset="-122"/>
              </a:rPr>
              <a:t>测二级结构</a:t>
            </a:r>
            <a:r>
              <a:rPr lang="en-US" altLang="zh-CN" sz="2400" dirty="0">
                <a:latin typeface="HGHX_CNKI" panose="02000500000000000000" pitchFamily="2" charset="-122"/>
                <a:ea typeface="HGHX_CNKI" panose="02000500000000000000" pitchFamily="2" charset="-122"/>
              </a:rPr>
              <a:t>-</a:t>
            </a:r>
            <a:r>
              <a:rPr lang="zh-CN" altLang="en-US" sz="2400" dirty="0">
                <a:latin typeface="HGHX_CNKI" panose="02000500000000000000" pitchFamily="2" charset="-122"/>
                <a:ea typeface="HGHX_CNKI" panose="02000500000000000000" pitchFamily="2" charset="-122"/>
              </a:rPr>
              <a:t>已知二级结构的比较</a:t>
            </a: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数据库：</a:t>
            </a:r>
            <a:r>
              <a:rPr lang="en-US" altLang="zh-CN" sz="2400" dirty="0">
                <a:latin typeface="HGHX_CNKI" panose="02000500000000000000" pitchFamily="2" charset="-122"/>
                <a:ea typeface="HGHX_CNKI" panose="02000500000000000000" pitchFamily="2" charset="-122"/>
              </a:rPr>
              <a:t>SCOP</a:t>
            </a:r>
            <a:endParaRPr lang="zh-CN" altLang="en-US" sz="2400" dirty="0">
              <a:latin typeface="HGHX_CNKI" panose="02000500000000000000" pitchFamily="2" charset="-122"/>
              <a:ea typeface="HGHX_CNKI" panose="02000500000000000000" pitchFamily="2" charset="-122"/>
            </a:endParaRPr>
          </a:p>
        </p:txBody>
      </p:sp>
    </p:spTree>
    <p:extLst>
      <p:ext uri="{BB962C8B-B14F-4D97-AF65-F5344CB8AC3E}">
        <p14:creationId xmlns:p14="http://schemas.microsoft.com/office/powerpoint/2010/main" val="915473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835BA-32F4-4DCE-97D8-5F4F5B79D648}"/>
              </a:ext>
            </a:extLst>
          </p:cNvPr>
          <p:cNvSpPr>
            <a:spLocks noGrp="1"/>
          </p:cNvSpPr>
          <p:nvPr>
            <p:ph type="title"/>
          </p:nvPr>
        </p:nvSpPr>
        <p:spPr>
          <a:xfrm>
            <a:off x="838200" y="365126"/>
            <a:ext cx="3399692" cy="742706"/>
          </a:xfrm>
        </p:spPr>
        <p:txBody>
          <a:bodyPr>
            <a:normAutofit/>
          </a:bodyPr>
          <a:lstStyle/>
          <a:p>
            <a:r>
              <a:rPr lang="zh-CN" altLang="en-US" sz="2800" dirty="0">
                <a:latin typeface="宋体" panose="02010600030101010101" pitchFamily="2" charset="-122"/>
                <a:ea typeface="宋体" panose="02010600030101010101" pitchFamily="2" charset="-122"/>
              </a:rPr>
              <a:t>基本的概念</a:t>
            </a:r>
          </a:p>
        </p:txBody>
      </p:sp>
      <p:sp>
        <p:nvSpPr>
          <p:cNvPr id="3" name="内容占位符 2">
            <a:extLst>
              <a:ext uri="{FF2B5EF4-FFF2-40B4-BE49-F238E27FC236}">
                <a16:creationId xmlns:a16="http://schemas.microsoft.com/office/drawing/2014/main" id="{3123B3EB-8B76-48AD-9597-B15525C2DC77}"/>
              </a:ext>
            </a:extLst>
          </p:cNvPr>
          <p:cNvSpPr>
            <a:spLocks noGrp="1"/>
          </p:cNvSpPr>
          <p:nvPr>
            <p:ph idx="1"/>
          </p:nvPr>
        </p:nvSpPr>
        <p:spPr/>
        <p:txBody>
          <a:bodyPr>
            <a:normAutofit/>
          </a:bodyPr>
          <a:lstStyle/>
          <a:p>
            <a:pPr marL="0" indent="0">
              <a:buNone/>
            </a:pPr>
            <a:r>
              <a:rPr lang="en-US" altLang="zh-CN" sz="2400" dirty="0">
                <a:latin typeface="HGHX_CNKI" panose="02000500000000000000" pitchFamily="2" charset="-122"/>
                <a:ea typeface="HGHX_CNKI" panose="02000500000000000000" pitchFamily="2" charset="-122"/>
              </a:rPr>
              <a:t>FAMILY,SUPER-FAMILY,FOLD,CLASS</a:t>
            </a: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HGHX_CNKI" panose="02000500000000000000" pitchFamily="2" charset="-122"/>
                <a:ea typeface="HGHX_CNKI" panose="02000500000000000000" pitchFamily="2" charset="-122"/>
              </a:rPr>
              <a:t>真阳性</a:t>
            </a:r>
            <a:r>
              <a:rPr lang="en-US" altLang="zh-CN" sz="2400" dirty="0">
                <a:latin typeface="HGHX_CNKI" panose="02000500000000000000" pitchFamily="2" charset="-122"/>
                <a:ea typeface="HGHX_CNKI" panose="02000500000000000000" pitchFamily="2" charset="-122"/>
              </a:rPr>
              <a:t>(TP)</a:t>
            </a:r>
            <a:r>
              <a:rPr lang="zh-CN" altLang="en-US" sz="2400" dirty="0">
                <a:latin typeface="HGHX_CNKI" panose="02000500000000000000" pitchFamily="2" charset="-122"/>
                <a:ea typeface="HGHX_CNKI" panose="02000500000000000000" pitchFamily="2" charset="-122"/>
              </a:rPr>
              <a:t>：同</a:t>
            </a:r>
            <a:r>
              <a:rPr lang="zh-CN" altLang="en-US" sz="2400" dirty="0">
                <a:latin typeface="宋体" panose="02010600030101010101" pitchFamily="2" charset="-122"/>
                <a:ea typeface="宋体" panose="02010600030101010101" pitchFamily="2" charset="-122"/>
              </a:rPr>
              <a:t>源</a:t>
            </a:r>
            <a:r>
              <a:rPr lang="zh-CN" altLang="en-US" sz="2400" dirty="0">
                <a:latin typeface="HGHX_CNKI" panose="02000500000000000000" pitchFamily="2" charset="-122"/>
                <a:ea typeface="HGHX_CNKI" panose="02000500000000000000" pitchFamily="2" charset="-122"/>
              </a:rPr>
              <a:t>对</a:t>
            </a: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假阳性</a:t>
            </a:r>
            <a:r>
              <a:rPr lang="en-US" altLang="zh-CN" sz="2400" dirty="0">
                <a:latin typeface="HGHX_CNKI" panose="02000500000000000000" pitchFamily="2" charset="-122"/>
                <a:ea typeface="HGHX_CNKI" panose="02000500000000000000" pitchFamily="2" charset="-122"/>
              </a:rPr>
              <a:t>(FP)</a:t>
            </a:r>
            <a:r>
              <a:rPr lang="zh-CN" altLang="en-US" sz="2400" dirty="0">
                <a:latin typeface="HGHX_CNKI" panose="02000500000000000000" pitchFamily="2" charset="-122"/>
                <a:ea typeface="HGHX_CNKI" panose="02000500000000000000" pitchFamily="2" charset="-122"/>
              </a:rPr>
              <a:t>：分数超过一定阈值的非</a:t>
            </a:r>
            <a:r>
              <a:rPr lang="zh-CN" altLang="en-US" sz="2400" dirty="0">
                <a:latin typeface="宋体" panose="02010600030101010101" pitchFamily="2" charset="-122"/>
                <a:ea typeface="宋体" panose="02010600030101010101" pitchFamily="2" charset="-122"/>
              </a:rPr>
              <a:t>同源</a:t>
            </a:r>
            <a:r>
              <a:rPr lang="zh-CN" altLang="en-US" sz="2400" dirty="0">
                <a:latin typeface="HGHX_CNKI" panose="02000500000000000000" pitchFamily="2" charset="-122"/>
                <a:ea typeface="HGHX_CNKI" panose="02000500000000000000" pitchFamily="2" charset="-122"/>
              </a:rPr>
              <a:t>对</a:t>
            </a: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假阳性率：</a:t>
            </a:r>
            <a:r>
              <a:rPr lang="en-US" altLang="zh-CN" sz="2400" dirty="0">
                <a:latin typeface="HGHX_CNKI" panose="02000500000000000000" pitchFamily="2" charset="-122"/>
                <a:ea typeface="HGHX_CNKI" panose="02000500000000000000" pitchFamily="2" charset="-122"/>
              </a:rPr>
              <a:t>FP/</a:t>
            </a:r>
            <a:r>
              <a:rPr lang="zh-CN" altLang="en-US" sz="2400" dirty="0">
                <a:latin typeface="HGHX_CNKI" panose="02000500000000000000" pitchFamily="2" charset="-122"/>
                <a:ea typeface="HGHX_CNKI" panose="02000500000000000000" pitchFamily="2" charset="-122"/>
              </a:rPr>
              <a:t>（</a:t>
            </a:r>
            <a:r>
              <a:rPr lang="en-US" altLang="zh-CN" sz="2400" dirty="0">
                <a:latin typeface="HGHX_CNKI" panose="02000500000000000000" pitchFamily="2" charset="-122"/>
                <a:ea typeface="HGHX_CNKI" panose="02000500000000000000" pitchFamily="2" charset="-122"/>
              </a:rPr>
              <a:t>FP+TP</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本文的假阳性水平为</a:t>
            </a:r>
            <a:r>
              <a:rPr lang="en-US" altLang="zh-CN" sz="2400" dirty="0">
                <a:latin typeface="HGHX_CNKI" panose="02000500000000000000" pitchFamily="2" charset="-122"/>
                <a:ea typeface="HGHX_CNKI" panose="02000500000000000000" pitchFamily="2" charset="-122"/>
              </a:rPr>
              <a:t>10%</a:t>
            </a:r>
            <a:r>
              <a:rPr lang="zh-CN" altLang="en-US" sz="2400" dirty="0">
                <a:latin typeface="HGHX_CNKI" panose="02000500000000000000" pitchFamily="2" charset="-122"/>
                <a:ea typeface="HGHX_CNKI" panose="02000500000000000000" pitchFamily="2" charset="-122"/>
              </a:rPr>
              <a:t>。</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宋体" panose="02010600030101010101" pitchFamily="2" charset="-122"/>
              <a:ea typeface="宋体" panose="02010600030101010101" pitchFamily="2" charset="-122"/>
            </a:endParaRPr>
          </a:p>
          <a:p>
            <a:pPr marL="0" indent="0">
              <a:buNone/>
            </a:pPr>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94506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0FC11685-8830-4206-A07E-46AB85088FCE}"/>
              </a:ext>
            </a:extLst>
          </p:cNvPr>
          <p:cNvPicPr>
            <a:picLocks noGrp="1" noChangeAspect="1"/>
          </p:cNvPicPr>
          <p:nvPr>
            <p:ph idx="1"/>
          </p:nvPr>
        </p:nvPicPr>
        <p:blipFill rotWithShape="1">
          <a:blip r:embed="rId2"/>
          <a:srcRect l="39808" t="20001" r="9423" b="14615"/>
          <a:stretch/>
        </p:blipFill>
        <p:spPr>
          <a:xfrm>
            <a:off x="1747485" y="752962"/>
            <a:ext cx="7888884" cy="5714931"/>
          </a:xfrm>
          <a:prstGeom prst="rect">
            <a:avLst/>
          </a:prstGeom>
        </p:spPr>
      </p:pic>
    </p:spTree>
    <p:extLst>
      <p:ext uri="{BB962C8B-B14F-4D97-AF65-F5344CB8AC3E}">
        <p14:creationId xmlns:p14="http://schemas.microsoft.com/office/powerpoint/2010/main" val="1744768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90E2D3-7B22-497E-9E7E-F916CD11FB50}"/>
              </a:ext>
            </a:extLst>
          </p:cNvPr>
          <p:cNvSpPr>
            <a:spLocks noGrp="1"/>
          </p:cNvSpPr>
          <p:nvPr>
            <p:ph idx="1"/>
          </p:nvPr>
        </p:nvSpPr>
        <p:spPr>
          <a:xfrm>
            <a:off x="838200" y="800100"/>
            <a:ext cx="10515600" cy="5376863"/>
          </a:xfrm>
        </p:spPr>
        <p:txBody>
          <a:bodyPr/>
          <a:lstStyle/>
          <a:p>
            <a:pPr marL="0" indent="0">
              <a:buNone/>
            </a:pPr>
            <a:r>
              <a:rPr lang="zh-CN" altLang="en-US" dirty="0">
                <a:latin typeface="HGHX_CNKI" panose="02000500000000000000" pitchFamily="2" charset="-122"/>
                <a:ea typeface="HGHX_CNKI" panose="02000500000000000000" pitchFamily="2" charset="-122"/>
              </a:rPr>
              <a:t>真阳性</a:t>
            </a:r>
            <a:r>
              <a:rPr lang="en-US" altLang="zh-CN" dirty="0">
                <a:latin typeface="HGHX_CNKI" panose="02000500000000000000" pitchFamily="2" charset="-122"/>
                <a:ea typeface="HGHX_CNKI" panose="02000500000000000000" pitchFamily="2" charset="-122"/>
              </a:rPr>
              <a:t>(TP)</a:t>
            </a:r>
            <a:r>
              <a:rPr lang="zh-CN" altLang="en-US" dirty="0">
                <a:latin typeface="HGHX_CNKI" panose="02000500000000000000" pitchFamily="2" charset="-122"/>
                <a:ea typeface="HGHX_CNKI" panose="02000500000000000000" pitchFamily="2" charset="-122"/>
              </a:rPr>
              <a:t>：</a:t>
            </a:r>
            <a:r>
              <a:rPr lang="zh-CN" altLang="en-US" dirty="0">
                <a:latin typeface="宋体" panose="02010600030101010101" pitchFamily="2" charset="-122"/>
                <a:ea typeface="宋体" panose="02010600030101010101" pitchFamily="2" charset="-122"/>
              </a:rPr>
              <a:t>来自于同一</a:t>
            </a:r>
            <a:r>
              <a:rPr lang="en-US" altLang="zh-CN" dirty="0">
                <a:latin typeface="HGHX_CNKI" panose="02000500000000000000" pitchFamily="2" charset="-122"/>
                <a:ea typeface="HGHX_CNKI" panose="02000500000000000000" pitchFamily="2" charset="-122"/>
              </a:rPr>
              <a:t>super-family</a:t>
            </a:r>
            <a:r>
              <a:rPr lang="zh-CN" altLang="en-US" dirty="0">
                <a:latin typeface="HGHX_CNKI" panose="02000500000000000000" pitchFamily="2" charset="-122"/>
                <a:ea typeface="HGHX_CNKI" panose="02000500000000000000" pitchFamily="2" charset="-122"/>
              </a:rPr>
              <a:t>或者</a:t>
            </a:r>
            <a:r>
              <a:rPr lang="en-US" altLang="zh-CN" dirty="0" err="1">
                <a:latin typeface="HGHX_CNKI" panose="02000500000000000000" pitchFamily="2" charset="-122"/>
                <a:ea typeface="HGHX_CNKI" panose="02000500000000000000" pitchFamily="2" charset="-122"/>
              </a:rPr>
              <a:t>MaxSub</a:t>
            </a:r>
            <a:r>
              <a:rPr lang="zh-CN" altLang="en-US" dirty="0">
                <a:latin typeface="HGHX_CNKI" panose="02000500000000000000" pitchFamily="2" charset="-122"/>
                <a:ea typeface="HGHX_CNKI" panose="02000500000000000000" pitchFamily="2" charset="-122"/>
              </a:rPr>
              <a:t>得分至少为</a:t>
            </a:r>
            <a:r>
              <a:rPr lang="en-US" altLang="zh-CN" dirty="0">
                <a:latin typeface="HGHX_CNKI" panose="02000500000000000000" pitchFamily="2" charset="-122"/>
                <a:ea typeface="HGHX_CNKI" panose="02000500000000000000" pitchFamily="2" charset="-122"/>
              </a:rPr>
              <a:t>0.1</a:t>
            </a:r>
          </a:p>
          <a:p>
            <a:pPr marL="0" indent="0">
              <a:buNone/>
            </a:pPr>
            <a:r>
              <a:rPr lang="zh-CN" altLang="en-US" dirty="0">
                <a:latin typeface="HGHX_CNKI" panose="02000500000000000000" pitchFamily="2" charset="-122"/>
                <a:ea typeface="HGHX_CNKI" panose="02000500000000000000" pitchFamily="2" charset="-122"/>
              </a:rPr>
              <a:t>假阳性</a:t>
            </a:r>
            <a:r>
              <a:rPr lang="en-US" altLang="zh-CN" dirty="0">
                <a:latin typeface="HGHX_CNKI" panose="02000500000000000000" pitchFamily="2" charset="-122"/>
                <a:ea typeface="HGHX_CNKI" panose="02000500000000000000" pitchFamily="2" charset="-122"/>
              </a:rPr>
              <a:t>(FP)</a:t>
            </a:r>
            <a:r>
              <a:rPr lang="zh-CN" altLang="en-US" dirty="0">
                <a:latin typeface="HGHX_CNKI" panose="02000500000000000000" pitchFamily="2" charset="-122"/>
                <a:ea typeface="HGHX_CNKI" panose="02000500000000000000" pitchFamily="2" charset="-122"/>
              </a:rPr>
              <a:t>：来自不同</a:t>
            </a:r>
            <a:r>
              <a:rPr lang="en-US" altLang="zh-CN" dirty="0">
                <a:latin typeface="HGHX_CNKI" panose="02000500000000000000" pitchFamily="2" charset="-122"/>
                <a:ea typeface="HGHX_CNKI" panose="02000500000000000000" pitchFamily="2" charset="-122"/>
              </a:rPr>
              <a:t>class</a:t>
            </a:r>
            <a:r>
              <a:rPr lang="zh-CN" altLang="en-US" dirty="0">
                <a:latin typeface="HGHX_CNKI" panose="02000500000000000000" pitchFamily="2" charset="-122"/>
                <a:ea typeface="HGHX_CNKI" panose="02000500000000000000" pitchFamily="2" charset="-122"/>
              </a:rPr>
              <a:t>的</a:t>
            </a:r>
            <a:r>
              <a:rPr lang="en-US" altLang="zh-CN" dirty="0" err="1">
                <a:latin typeface="HGHX_CNKI" panose="02000500000000000000" pitchFamily="2" charset="-122"/>
                <a:ea typeface="HGHX_CNKI" panose="02000500000000000000" pitchFamily="2" charset="-122"/>
              </a:rPr>
              <a:t>Maxsub</a:t>
            </a:r>
            <a:r>
              <a:rPr lang="zh-CN" altLang="en-US" dirty="0">
                <a:latin typeface="HGHX_CNKI" panose="02000500000000000000" pitchFamily="2" charset="-122"/>
                <a:ea typeface="HGHX_CNKI" panose="02000500000000000000" pitchFamily="2" charset="-122"/>
              </a:rPr>
              <a:t>得分为</a:t>
            </a:r>
            <a:r>
              <a:rPr lang="en-US" altLang="zh-CN" dirty="0">
                <a:latin typeface="HGHX_CNKI" panose="02000500000000000000" pitchFamily="2" charset="-122"/>
                <a:ea typeface="HGHX_CNKI" panose="02000500000000000000" pitchFamily="2" charset="-122"/>
              </a:rPr>
              <a:t>0</a:t>
            </a:r>
          </a:p>
          <a:p>
            <a:endParaRPr lang="zh-CN" altLang="en-US" dirty="0"/>
          </a:p>
        </p:txBody>
      </p:sp>
      <p:pic>
        <p:nvPicPr>
          <p:cNvPr id="4" name="图片 3">
            <a:extLst>
              <a:ext uri="{FF2B5EF4-FFF2-40B4-BE49-F238E27FC236}">
                <a16:creationId xmlns:a16="http://schemas.microsoft.com/office/drawing/2014/main" id="{CD2F4B91-9E0D-42CC-9A77-756B5D558B85}"/>
              </a:ext>
            </a:extLst>
          </p:cNvPr>
          <p:cNvPicPr>
            <a:picLocks noChangeAspect="1"/>
          </p:cNvPicPr>
          <p:nvPr/>
        </p:nvPicPr>
        <p:blipFill rotWithShape="1">
          <a:blip r:embed="rId2"/>
          <a:srcRect l="8798" t="24102" r="43101" b="11667"/>
          <a:stretch/>
        </p:blipFill>
        <p:spPr>
          <a:xfrm>
            <a:off x="2602523" y="2004646"/>
            <a:ext cx="5864469" cy="4404946"/>
          </a:xfrm>
          <a:prstGeom prst="rect">
            <a:avLst/>
          </a:prstGeom>
        </p:spPr>
      </p:pic>
    </p:spTree>
    <p:extLst>
      <p:ext uri="{BB962C8B-B14F-4D97-AF65-F5344CB8AC3E}">
        <p14:creationId xmlns:p14="http://schemas.microsoft.com/office/powerpoint/2010/main" val="3617979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90E2D3-7B22-497E-9E7E-F916CD11FB50}"/>
              </a:ext>
            </a:extLst>
          </p:cNvPr>
          <p:cNvSpPr>
            <a:spLocks noGrp="1"/>
          </p:cNvSpPr>
          <p:nvPr>
            <p:ph idx="1"/>
          </p:nvPr>
        </p:nvSpPr>
        <p:spPr>
          <a:xfrm>
            <a:off x="838200" y="800100"/>
            <a:ext cx="10515600" cy="5376863"/>
          </a:xfrm>
        </p:spPr>
        <p:txBody>
          <a:bodyPr/>
          <a:lstStyle/>
          <a:p>
            <a:pPr marL="0" indent="0">
              <a:buNone/>
            </a:pPr>
            <a:r>
              <a:rPr lang="zh-CN" altLang="en-US" dirty="0">
                <a:latin typeface="HGHX_CNKI" panose="02000500000000000000" pitchFamily="2" charset="-122"/>
                <a:ea typeface="HGHX_CNKI" panose="02000500000000000000" pitchFamily="2" charset="-122"/>
              </a:rPr>
              <a:t>真阳性</a:t>
            </a:r>
            <a:r>
              <a:rPr lang="en-US" altLang="zh-CN" dirty="0">
                <a:latin typeface="HGHX_CNKI" panose="02000500000000000000" pitchFamily="2" charset="-122"/>
                <a:ea typeface="HGHX_CNKI" panose="02000500000000000000" pitchFamily="2" charset="-122"/>
              </a:rPr>
              <a:t>(TP)</a:t>
            </a:r>
            <a:r>
              <a:rPr lang="zh-CN" altLang="en-US" dirty="0">
                <a:latin typeface="HGHX_CNKI" panose="02000500000000000000" pitchFamily="2" charset="-122"/>
                <a:ea typeface="HGHX_CNKI" panose="02000500000000000000" pitchFamily="2" charset="-122"/>
              </a:rPr>
              <a:t>：</a:t>
            </a:r>
            <a:r>
              <a:rPr lang="zh-CN" altLang="en-US" dirty="0">
                <a:latin typeface="宋体" panose="02010600030101010101" pitchFamily="2" charset="-122"/>
                <a:ea typeface="宋体" panose="02010600030101010101" pitchFamily="2" charset="-122"/>
              </a:rPr>
              <a:t>在上一基础上，忽略所有</a:t>
            </a:r>
            <a:r>
              <a:rPr lang="en-US" altLang="zh-CN" dirty="0">
                <a:latin typeface="HGHX_CNKI" panose="02000500000000000000" pitchFamily="2" charset="-122"/>
                <a:ea typeface="HGHX_CNKI" panose="02000500000000000000" pitchFamily="2" charset="-122"/>
              </a:rPr>
              <a:t>family</a:t>
            </a:r>
            <a:r>
              <a:rPr lang="zh-CN" altLang="en-US" dirty="0">
                <a:latin typeface="HGHX_CNKI" panose="02000500000000000000" pitchFamily="2" charset="-122"/>
                <a:ea typeface="HGHX_CNKI" panose="02000500000000000000" pitchFamily="2" charset="-122"/>
              </a:rPr>
              <a:t>的对。</a:t>
            </a:r>
            <a:endParaRPr lang="en-US" altLang="zh-CN" dirty="0">
              <a:latin typeface="HGHX_CNKI" panose="02000500000000000000" pitchFamily="2" charset="-122"/>
              <a:ea typeface="HGHX_CNKI" panose="02000500000000000000" pitchFamily="2" charset="-122"/>
            </a:endParaRPr>
          </a:p>
          <a:p>
            <a:pPr marL="0" indent="0">
              <a:buNone/>
            </a:pPr>
            <a:r>
              <a:rPr lang="zh-CN" altLang="en-US" dirty="0">
                <a:latin typeface="HGHX_CNKI" panose="02000500000000000000" pitchFamily="2" charset="-122"/>
                <a:ea typeface="HGHX_CNKI" panose="02000500000000000000" pitchFamily="2" charset="-122"/>
              </a:rPr>
              <a:t>假阳性</a:t>
            </a:r>
            <a:r>
              <a:rPr lang="en-US" altLang="zh-CN">
                <a:latin typeface="HGHX_CNKI" panose="02000500000000000000" pitchFamily="2" charset="-122"/>
                <a:ea typeface="HGHX_CNKI" panose="02000500000000000000" pitchFamily="2" charset="-122"/>
              </a:rPr>
              <a:t>(FP</a:t>
            </a:r>
            <a:r>
              <a:rPr lang="en-US" altLang="zh-CN" dirty="0">
                <a:latin typeface="HGHX_CNKI" panose="02000500000000000000" pitchFamily="2" charset="-122"/>
                <a:ea typeface="HGHX_CNKI" panose="02000500000000000000" pitchFamily="2" charset="-122"/>
              </a:rPr>
              <a:t>)</a:t>
            </a:r>
            <a:r>
              <a:rPr lang="zh-CN" altLang="en-US" dirty="0">
                <a:latin typeface="HGHX_CNKI" panose="02000500000000000000" pitchFamily="2" charset="-122"/>
                <a:ea typeface="HGHX_CNKI" panose="02000500000000000000" pitchFamily="2" charset="-122"/>
              </a:rPr>
              <a:t>：</a:t>
            </a:r>
            <a:endParaRPr lang="zh-CN" altLang="en-US" dirty="0"/>
          </a:p>
        </p:txBody>
      </p:sp>
      <p:pic>
        <p:nvPicPr>
          <p:cNvPr id="4" name="图片 3">
            <a:extLst>
              <a:ext uri="{FF2B5EF4-FFF2-40B4-BE49-F238E27FC236}">
                <a16:creationId xmlns:a16="http://schemas.microsoft.com/office/drawing/2014/main" id="{CD2F4B91-9E0D-42CC-9A77-756B5D558B85}"/>
              </a:ext>
            </a:extLst>
          </p:cNvPr>
          <p:cNvPicPr>
            <a:picLocks noChangeAspect="1"/>
          </p:cNvPicPr>
          <p:nvPr/>
        </p:nvPicPr>
        <p:blipFill rotWithShape="1">
          <a:blip r:embed="rId2"/>
          <a:srcRect l="8798" t="24102" r="43101" b="11667"/>
          <a:stretch/>
        </p:blipFill>
        <p:spPr>
          <a:xfrm>
            <a:off x="2602523" y="2004646"/>
            <a:ext cx="5864469" cy="4404946"/>
          </a:xfrm>
          <a:prstGeom prst="rect">
            <a:avLst/>
          </a:prstGeom>
        </p:spPr>
      </p:pic>
    </p:spTree>
    <p:extLst>
      <p:ext uri="{BB962C8B-B14F-4D97-AF65-F5344CB8AC3E}">
        <p14:creationId xmlns:p14="http://schemas.microsoft.com/office/powerpoint/2010/main" val="2361212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b="1" dirty="0"/>
              <a:t>比对质量</a:t>
            </a:r>
          </a:p>
        </p:txBody>
      </p:sp>
      <p:sp>
        <p:nvSpPr>
          <p:cNvPr id="3" name="内容占位符 2"/>
          <p:cNvSpPr>
            <a:spLocks noGrp="1"/>
          </p:cNvSpPr>
          <p:nvPr>
            <p:ph idx="1"/>
          </p:nvPr>
        </p:nvSpPr>
        <p:spPr>
          <a:xfrm>
            <a:off x="800877" y="1722988"/>
            <a:ext cx="10515600" cy="4351338"/>
          </a:xfrm>
        </p:spPr>
        <p:txBody>
          <a:bodyPr/>
          <a:lstStyle/>
          <a:p>
            <a:pPr algn="just"/>
            <a:r>
              <a:rPr lang="zh-CN" altLang="en-US" dirty="0"/>
              <a:t>查询蛋白和远端同源物之间的比对的质量对于其对结构预测、进 化研究和功能分析的有效性至关重要。例如，在比较建模</a:t>
            </a:r>
            <a:r>
              <a:rPr lang="en-US" altLang="zh-CN" dirty="0"/>
              <a:t>(comparative modeling)</a:t>
            </a:r>
            <a:r>
              <a:rPr lang="zh-CN" altLang="en-US" dirty="0"/>
              <a:t>中，</a:t>
            </a:r>
            <a:r>
              <a:rPr lang="en-US" altLang="zh-CN" dirty="0"/>
              <a:t>query</a:t>
            </a:r>
            <a:r>
              <a:rPr lang="zh-CN" altLang="en-US" dirty="0"/>
              <a:t>和</a:t>
            </a:r>
            <a:r>
              <a:rPr lang="en-US" altLang="zh-CN" dirty="0"/>
              <a:t>template</a:t>
            </a:r>
            <a:r>
              <a:rPr lang="zh-CN" altLang="en-US" dirty="0"/>
              <a:t>之间的对齐是模型质量的关键决定因素。</a:t>
            </a:r>
            <a:endParaRPr lang="en-US" altLang="zh-CN" dirty="0"/>
          </a:p>
          <a:p>
            <a:pPr algn="just"/>
            <a:r>
              <a:rPr lang="zh-CN" altLang="en-US" dirty="0"/>
              <a:t>序列比对的质量可以通过将其与结构比对算法进行比较来评估。在这里，我们采用了一种更直接的方法，用于结构预测服务的自动评估，其中基于结构的序列对齐的生成作为中间步骤被省略。</a:t>
            </a:r>
            <a:endParaRPr lang="en-US" altLang="zh-CN" dirty="0"/>
          </a:p>
          <a:p>
            <a:pPr algn="just"/>
            <a:r>
              <a:rPr lang="zh-CN" altLang="en-US" dirty="0"/>
              <a:t>因此，我们避免了将结构叠加转换为序列比对时所涉及的任意性。相反，序列比对是通过观察对齐的残基对之间的空间距离来直接评估的三维结构。</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9086" y="811762"/>
            <a:ext cx="10235682" cy="5970865"/>
          </a:xfrm>
          <a:prstGeom prst="rect">
            <a:avLst/>
          </a:prstGeom>
          <a:noFill/>
        </p:spPr>
        <p:txBody>
          <a:bodyPr wrap="square" rtlCol="0">
            <a:spAutoFit/>
          </a:bodyPr>
          <a:lstStyle/>
          <a:p>
            <a:pPr algn="just"/>
            <a:r>
              <a:rPr lang="zh-CN" altLang="zh-CN" sz="2800" dirty="0"/>
              <a:t>我们使用两个分数来衡量对齐质量。</a:t>
            </a:r>
            <a:endParaRPr lang="en-US" altLang="zh-CN" sz="2800" dirty="0"/>
          </a:p>
          <a:p>
            <a:pPr algn="just"/>
            <a:endParaRPr lang="en-US" altLang="zh-CN" sz="2800" dirty="0"/>
          </a:p>
          <a:p>
            <a:pPr algn="just"/>
            <a:r>
              <a:rPr lang="zh-CN" altLang="zh-CN" sz="2800" dirty="0"/>
              <a:t>第一个是普通的</a:t>
            </a:r>
            <a:r>
              <a:rPr lang="en-US" altLang="zh-CN" sz="2800" dirty="0" err="1"/>
              <a:t>MaxSub</a:t>
            </a:r>
            <a:r>
              <a:rPr lang="zh-CN" altLang="zh-CN" sz="2800" dirty="0"/>
              <a:t>分数。</a:t>
            </a:r>
            <a:endParaRPr lang="en-US" altLang="zh-CN" sz="2800" dirty="0"/>
          </a:p>
          <a:p>
            <a:pPr algn="just"/>
            <a:endParaRPr lang="en-US" altLang="zh-CN" sz="2800" dirty="0"/>
          </a:p>
          <a:p>
            <a:pPr algn="just"/>
            <a:r>
              <a:rPr lang="zh-CN" altLang="zh-CN" sz="2800" dirty="0"/>
              <a:t>这个分数的一个缺点是，它不会惩罚预测</a:t>
            </a:r>
            <a:r>
              <a:rPr lang="zh-CN" altLang="en-US" sz="2800" dirty="0"/>
              <a:t>过度</a:t>
            </a:r>
            <a:r>
              <a:rPr lang="en-US" altLang="zh-CN" sz="2800" dirty="0"/>
              <a:t>(</a:t>
            </a:r>
            <a:r>
              <a:rPr lang="en-US" altLang="zh-CN" sz="2800" dirty="0" err="1"/>
              <a:t>overprediction</a:t>
            </a:r>
            <a:r>
              <a:rPr lang="en-US" altLang="zh-CN" sz="2800" dirty="0"/>
              <a:t>) </a:t>
            </a:r>
            <a:r>
              <a:rPr lang="zh-CN" altLang="zh-CN" sz="2800" dirty="0"/>
              <a:t>：被错误预测为</a:t>
            </a:r>
            <a:r>
              <a:rPr lang="zh-CN" altLang="en-US" sz="2800" dirty="0"/>
              <a:t>对应好的（</a:t>
            </a:r>
            <a:r>
              <a:rPr lang="en-US" altLang="zh-CN" sz="2800" dirty="0" err="1"/>
              <a:t>superposable</a:t>
            </a:r>
            <a:r>
              <a:rPr lang="zh-CN" altLang="en-US" sz="2800" dirty="0"/>
              <a:t>）</a:t>
            </a:r>
            <a:r>
              <a:rPr lang="zh-CN" altLang="zh-CN" sz="2800" dirty="0"/>
              <a:t>残基对根本不会被惩罚。</a:t>
            </a:r>
            <a:r>
              <a:rPr lang="zh-CN" altLang="en-US" sz="2800" dirty="0"/>
              <a:t>针对该评分优化的方法将产生最大长度的对齐，即使只有少数残基可以可靠对齐。</a:t>
            </a:r>
            <a:endParaRPr lang="en-US" altLang="zh-CN" sz="2800" dirty="0"/>
          </a:p>
          <a:p>
            <a:pPr algn="just"/>
            <a:endParaRPr lang="en-US" altLang="zh-CN" sz="2800" dirty="0"/>
          </a:p>
          <a:p>
            <a:pPr algn="just"/>
            <a:r>
              <a:rPr lang="zh-CN" altLang="en-US" sz="2800" dirty="0"/>
              <a:t>与</a:t>
            </a:r>
            <a:r>
              <a:rPr lang="en-US" altLang="zh-CN" sz="2800" dirty="0" err="1"/>
              <a:t>MaxSub</a:t>
            </a:r>
            <a:r>
              <a:rPr lang="zh-CN" altLang="en-US" sz="2800" dirty="0"/>
              <a:t>分数相似的是</a:t>
            </a:r>
            <a:r>
              <a:rPr lang="en-US" altLang="zh-CN" sz="2800" dirty="0" err="1"/>
              <a:t>develop’s</a:t>
            </a:r>
            <a:r>
              <a:rPr lang="en-US" altLang="zh-CN" sz="2800" dirty="0"/>
              <a:t> score</a:t>
            </a:r>
          </a:p>
          <a:p>
            <a:endParaRPr lang="en-US" altLang="zh-CN" sz="2800" dirty="0"/>
          </a:p>
          <a:p>
            <a:endParaRPr lang="en-US" altLang="zh-CN" sz="2800" dirty="0"/>
          </a:p>
          <a:p>
            <a:endParaRPr lang="zh-CN" altLang="zh-CN" sz="2800"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6902" y="444693"/>
            <a:ext cx="10675775" cy="6002759"/>
          </a:xfrm>
        </p:spPr>
        <p:txBody>
          <a:bodyPr>
            <a:noAutofit/>
          </a:bodyPr>
          <a:lstStyle/>
          <a:p>
            <a:pPr algn="just"/>
            <a:r>
              <a:rPr lang="en-US" altLang="zh-CN" dirty="0" err="1"/>
              <a:t>develop’s</a:t>
            </a:r>
            <a:r>
              <a:rPr lang="en-US" altLang="zh-CN" dirty="0"/>
              <a:t> score</a:t>
            </a:r>
            <a:r>
              <a:rPr lang="zh-CN" altLang="en-US" dirty="0"/>
              <a:t>：</a:t>
            </a:r>
            <a:endParaRPr lang="en-US" altLang="zh-CN" dirty="0"/>
          </a:p>
          <a:p>
            <a:pPr algn="just"/>
            <a:endParaRPr lang="en-US" altLang="zh-CN" dirty="0"/>
          </a:p>
          <a:p>
            <a:pPr algn="just"/>
            <a:endParaRPr lang="en-US" altLang="zh-CN" dirty="0"/>
          </a:p>
          <a:p>
            <a:pPr algn="just"/>
            <a:r>
              <a:rPr lang="zh-CN" altLang="zh-CN" dirty="0"/>
              <a:t>其中</a:t>
            </a:r>
            <a:r>
              <a:rPr lang="en-US" altLang="zh-CN" dirty="0"/>
              <a:t>            </a:t>
            </a:r>
            <a:r>
              <a:rPr lang="zh-CN" altLang="zh-CN" dirty="0"/>
              <a:t>是由</a:t>
            </a:r>
            <a:r>
              <a:rPr lang="en-US" altLang="zh-CN" dirty="0" err="1"/>
              <a:t>MaxSub</a:t>
            </a:r>
            <a:r>
              <a:rPr lang="zh-CN" altLang="en-US" dirty="0"/>
              <a:t>标识的最大的</a:t>
            </a:r>
            <a:r>
              <a:rPr lang="en-US" altLang="zh-CN" dirty="0"/>
              <a:t>subset</a:t>
            </a:r>
            <a:r>
              <a:rPr lang="zh-CN" altLang="zh-CN" dirty="0"/>
              <a:t>中存在的残基对的数量，并且</a:t>
            </a:r>
            <a:r>
              <a:rPr lang="en-US" altLang="zh-CN" dirty="0" err="1"/>
              <a:t>Lq</a:t>
            </a:r>
            <a:r>
              <a:rPr lang="zh-CN" altLang="zh-CN" dirty="0"/>
              <a:t>和</a:t>
            </a:r>
            <a:r>
              <a:rPr lang="en-US" altLang="zh-CN" dirty="0" err="1"/>
              <a:t>Lp</a:t>
            </a:r>
            <a:r>
              <a:rPr lang="zh-CN" altLang="zh-CN" dirty="0"/>
              <a:t>表示要对齐的两个序列中的残基数。</a:t>
            </a:r>
            <a:endParaRPr lang="en-US" altLang="zh-CN" dirty="0"/>
          </a:p>
          <a:p>
            <a:pPr algn="just"/>
            <a:r>
              <a:rPr lang="zh-CN" altLang="en-US" dirty="0"/>
              <a:t>在另一个极端，所谓的</a:t>
            </a:r>
            <a:r>
              <a:rPr lang="en-US" altLang="zh-CN" dirty="0"/>
              <a:t>modeler’s score</a:t>
            </a:r>
            <a:r>
              <a:rPr lang="zh-CN" altLang="en-US" dirty="0"/>
              <a:t>不会惩罚对残基的预测不足</a:t>
            </a:r>
            <a:r>
              <a:rPr lang="en-US" altLang="zh-CN" dirty="0"/>
              <a:t>(</a:t>
            </a:r>
            <a:r>
              <a:rPr lang="en-US" altLang="zh-CN" dirty="0" err="1"/>
              <a:t>underprediction</a:t>
            </a:r>
            <a:r>
              <a:rPr lang="en-US" altLang="zh-CN" dirty="0"/>
              <a:t>)</a:t>
            </a:r>
          </a:p>
          <a:p>
            <a:pPr algn="just"/>
            <a:r>
              <a:rPr lang="en-US" altLang="zh-CN" dirty="0"/>
              <a:t>modeler’s score</a:t>
            </a:r>
            <a:r>
              <a:rPr lang="zh-CN" altLang="en-US" dirty="0"/>
              <a:t>：</a:t>
            </a:r>
            <a:endParaRPr lang="en-US" altLang="zh-CN" dirty="0"/>
          </a:p>
          <a:p>
            <a:pPr algn="just"/>
            <a:endParaRPr lang="en-US" altLang="zh-CN" dirty="0"/>
          </a:p>
          <a:p>
            <a:pPr algn="just"/>
            <a:endParaRPr lang="en-US" altLang="zh-CN" dirty="0"/>
          </a:p>
          <a:p>
            <a:pPr algn="just"/>
            <a:r>
              <a:rPr lang="zh-CN" altLang="zh-CN" dirty="0"/>
              <a:t>其中</a:t>
            </a:r>
            <a:r>
              <a:rPr lang="en-US" altLang="zh-CN" dirty="0"/>
              <a:t>       </a:t>
            </a:r>
            <a:r>
              <a:rPr lang="zh-CN" altLang="zh-CN" dirty="0"/>
              <a:t>是序列比对中对齐的残基对的数量。</a:t>
            </a:r>
            <a:endParaRPr lang="en-US" altLang="zh-CN" dirty="0"/>
          </a:p>
          <a:p>
            <a:pPr algn="just"/>
            <a:r>
              <a:rPr lang="zh-CN" altLang="en-US" dirty="0"/>
              <a:t>仅为这个分数优化的方法总是只能预测一对对齐的残基。</a:t>
            </a:r>
            <a:endParaRPr lang="en-US" altLang="zh-CN" dirty="0"/>
          </a:p>
        </p:txBody>
      </p:sp>
      <p:pic>
        <p:nvPicPr>
          <p:cNvPr id="5" name="图片 4"/>
          <p:cNvPicPr/>
          <p:nvPr/>
        </p:nvPicPr>
        <p:blipFill>
          <a:blip r:embed="rId2" cstate="print"/>
          <a:srcRect/>
          <a:stretch>
            <a:fillRect/>
          </a:stretch>
        </p:blipFill>
        <p:spPr bwMode="auto">
          <a:xfrm>
            <a:off x="1179285" y="4304501"/>
            <a:ext cx="4773646" cy="799344"/>
          </a:xfrm>
          <a:prstGeom prst="rect">
            <a:avLst/>
          </a:prstGeom>
          <a:noFill/>
          <a:ln w="9525">
            <a:noFill/>
            <a:miter lim="800000"/>
            <a:headEnd/>
            <a:tailEnd/>
          </a:ln>
        </p:spPr>
      </p:pic>
      <p:pic>
        <p:nvPicPr>
          <p:cNvPr id="7" name="图片 6" descr="C:\Users\dell\AppData\Roaming\Tencent\Users\1289342497\QQ\WinTemp\RichOle\PE3D9E79@C%C(L33M@AR28L.png"/>
          <p:cNvPicPr/>
          <p:nvPr/>
        </p:nvPicPr>
        <p:blipFill>
          <a:blip r:embed="rId3" cstate="print"/>
          <a:srcRect/>
          <a:stretch>
            <a:fillRect/>
          </a:stretch>
        </p:blipFill>
        <p:spPr bwMode="auto">
          <a:xfrm>
            <a:off x="1753617" y="2002432"/>
            <a:ext cx="1185525" cy="423526"/>
          </a:xfrm>
          <a:prstGeom prst="rect">
            <a:avLst/>
          </a:prstGeom>
          <a:noFill/>
          <a:ln w="9525">
            <a:noFill/>
            <a:miter lim="800000"/>
            <a:headEnd/>
            <a:tailEnd/>
          </a:ln>
        </p:spPr>
      </p:pic>
      <p:pic>
        <p:nvPicPr>
          <p:cNvPr id="8" name="Picture 1" descr="C:\Users\dell\AppData\Roaming\Tencent\Users\1289342497\QQ\WinTemp\RichOle\V(E)AYVYR%S]6(I2G2[KX0V.png"/>
          <p:cNvPicPr>
            <a:picLocks noChangeAspect="1" noChangeArrowheads="1"/>
          </p:cNvPicPr>
          <p:nvPr/>
        </p:nvPicPr>
        <p:blipFill>
          <a:blip r:embed="rId4" cstate="print"/>
          <a:srcRect/>
          <a:stretch>
            <a:fillRect/>
          </a:stretch>
        </p:blipFill>
        <p:spPr bwMode="auto">
          <a:xfrm>
            <a:off x="1254198" y="1068745"/>
            <a:ext cx="6294260" cy="629426"/>
          </a:xfrm>
          <a:prstGeom prst="rect">
            <a:avLst/>
          </a:prstGeom>
          <a:noFill/>
        </p:spPr>
      </p:pic>
      <p:pic>
        <p:nvPicPr>
          <p:cNvPr id="9217" name="Picture 1" descr="C:\Users\dell\AppData\Roaming\Tencent\Users\1289342497\QQ\WinTemp\RichOle\6TKAS[LI_R%CFJE88$%RFVA.png"/>
          <p:cNvPicPr>
            <a:picLocks noChangeAspect="1" noChangeArrowheads="1"/>
          </p:cNvPicPr>
          <p:nvPr/>
        </p:nvPicPr>
        <p:blipFill>
          <a:blip r:embed="rId5" cstate="print"/>
          <a:srcRect/>
          <a:stretch>
            <a:fillRect/>
          </a:stretch>
        </p:blipFill>
        <p:spPr bwMode="auto">
          <a:xfrm>
            <a:off x="1825689" y="5463851"/>
            <a:ext cx="553618" cy="43251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9D7C50-7AA5-47E5-B118-37BAA330300C}"/>
              </a:ext>
            </a:extLst>
          </p:cNvPr>
          <p:cNvSpPr txBox="1"/>
          <p:nvPr/>
        </p:nvSpPr>
        <p:spPr>
          <a:xfrm>
            <a:off x="340659" y="295835"/>
            <a:ext cx="5203669" cy="369332"/>
          </a:xfrm>
          <a:prstGeom prst="rect">
            <a:avLst/>
          </a:prstGeom>
          <a:noFill/>
        </p:spPr>
        <p:txBody>
          <a:bodyPr wrap="none" rtlCol="0">
            <a:spAutoFit/>
          </a:bodyPr>
          <a:lstStyle/>
          <a:p>
            <a:r>
              <a:rPr lang="zh-CN" altLang="en-US"/>
              <a:t>隐马尔科夫模型（</a:t>
            </a:r>
            <a:r>
              <a:rPr lang="en-US" altLang="zh-CN"/>
              <a:t>hidden Markov mordel, HMM</a:t>
            </a:r>
            <a:r>
              <a:rPr lang="zh-CN" altLang="en-US"/>
              <a:t>）</a:t>
            </a:r>
          </a:p>
        </p:txBody>
      </p:sp>
      <p:sp>
        <p:nvSpPr>
          <p:cNvPr id="5" name="文本框 4">
            <a:extLst>
              <a:ext uri="{FF2B5EF4-FFF2-40B4-BE49-F238E27FC236}">
                <a16:creationId xmlns:a16="http://schemas.microsoft.com/office/drawing/2014/main" id="{74953906-761A-4D69-9C8A-D8ED7B33A42F}"/>
              </a:ext>
            </a:extLst>
          </p:cNvPr>
          <p:cNvSpPr txBox="1"/>
          <p:nvPr/>
        </p:nvSpPr>
        <p:spPr>
          <a:xfrm>
            <a:off x="340660" y="833717"/>
            <a:ext cx="11331388" cy="923330"/>
          </a:xfrm>
          <a:prstGeom prst="rect">
            <a:avLst/>
          </a:prstGeom>
          <a:noFill/>
        </p:spPr>
        <p:txBody>
          <a:bodyPr wrap="square" rtlCol="0">
            <a:spAutoFit/>
          </a:bodyPr>
          <a:lstStyle/>
          <a:p>
            <a:r>
              <a:rPr lang="zh-CN" altLang="en-US"/>
              <a:t>马尔可夫性质：如果一个随机过程的</a:t>
            </a:r>
            <a:r>
              <a:rPr lang="zh-CN" altLang="en-US">
                <a:solidFill>
                  <a:schemeClr val="accent1"/>
                </a:solidFill>
              </a:rPr>
              <a:t>未来状态</a:t>
            </a:r>
            <a:r>
              <a:rPr lang="zh-CN" altLang="en-US">
                <a:solidFill>
                  <a:srgbClr val="FF0000"/>
                </a:solidFill>
              </a:rPr>
              <a:t>的条件概率分布只和</a:t>
            </a:r>
            <a:r>
              <a:rPr lang="zh-CN" altLang="en-US">
                <a:solidFill>
                  <a:schemeClr val="accent1"/>
                </a:solidFill>
              </a:rPr>
              <a:t>当前状态</a:t>
            </a:r>
            <a:r>
              <a:rPr lang="zh-CN" altLang="en-US">
                <a:solidFill>
                  <a:srgbClr val="FF0000"/>
                </a:solidFill>
              </a:rPr>
              <a:t>有关</a:t>
            </a:r>
            <a:r>
              <a:rPr lang="zh-CN" altLang="en-US"/>
              <a:t>而跟它之前发生的事件无关</a:t>
            </a:r>
            <a:r>
              <a:rPr lang="en-US" altLang="zh-CN"/>
              <a:t>(</a:t>
            </a:r>
            <a:r>
              <a:rPr lang="zh-CN" altLang="en-US"/>
              <a:t>也就是说当前位置</a:t>
            </a:r>
            <a:r>
              <a:rPr lang="en-US" altLang="zh-CN"/>
              <a:t>N+1</a:t>
            </a:r>
            <a:r>
              <a:rPr lang="zh-CN" altLang="en-US"/>
              <a:t>的状态只和前一个位置</a:t>
            </a:r>
            <a:r>
              <a:rPr lang="en-US" altLang="zh-CN"/>
              <a:t>N</a:t>
            </a:r>
            <a:r>
              <a:rPr lang="zh-CN" altLang="en-US"/>
              <a:t>的状态有关</a:t>
            </a:r>
            <a:r>
              <a:rPr lang="en-US" altLang="zh-CN"/>
              <a:t>)</a:t>
            </a:r>
            <a:r>
              <a:rPr lang="zh-CN" altLang="en-US"/>
              <a:t>，那么说这个随机过程具有马尔科夫性质。这样的一个随机过程也叫“马尔科夫过程”。</a:t>
            </a:r>
          </a:p>
        </p:txBody>
      </p:sp>
      <p:sp>
        <p:nvSpPr>
          <p:cNvPr id="23" name="文本框 22">
            <a:extLst>
              <a:ext uri="{FF2B5EF4-FFF2-40B4-BE49-F238E27FC236}">
                <a16:creationId xmlns:a16="http://schemas.microsoft.com/office/drawing/2014/main" id="{9A7A06A2-83FA-441A-888F-401CC88BEB57}"/>
              </a:ext>
            </a:extLst>
          </p:cNvPr>
          <p:cNvSpPr txBox="1"/>
          <p:nvPr/>
        </p:nvSpPr>
        <p:spPr>
          <a:xfrm>
            <a:off x="4715435" y="2940424"/>
            <a:ext cx="6724918" cy="369332"/>
          </a:xfrm>
          <a:prstGeom prst="rect">
            <a:avLst/>
          </a:prstGeom>
          <a:noFill/>
        </p:spPr>
        <p:txBody>
          <a:bodyPr wrap="none" rtlCol="0">
            <a:spAutoFit/>
          </a:bodyPr>
          <a:lstStyle/>
          <a:p>
            <a:r>
              <a:rPr lang="zh-CN" altLang="en-US"/>
              <a:t>马尔科夫链：晴天→晴天→雨天→雨天→多云→晴天→晴天→</a:t>
            </a:r>
            <a:r>
              <a:rPr lang="en-US" altLang="zh-CN"/>
              <a:t>......</a:t>
            </a:r>
            <a:endParaRPr lang="zh-CN" altLang="en-US"/>
          </a:p>
        </p:txBody>
      </p:sp>
      <p:pic>
        <p:nvPicPr>
          <p:cNvPr id="25" name="图片 24">
            <a:extLst>
              <a:ext uri="{FF2B5EF4-FFF2-40B4-BE49-F238E27FC236}">
                <a16:creationId xmlns:a16="http://schemas.microsoft.com/office/drawing/2014/main" id="{1B6E11B2-AB82-43E3-9D9E-D5099C457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9" y="2131456"/>
            <a:ext cx="4280129" cy="3830073"/>
          </a:xfrm>
          <a:prstGeom prst="rect">
            <a:avLst/>
          </a:prstGeom>
        </p:spPr>
      </p:pic>
      <p:grpSp>
        <p:nvGrpSpPr>
          <p:cNvPr id="47" name="组合 46">
            <a:extLst>
              <a:ext uri="{FF2B5EF4-FFF2-40B4-BE49-F238E27FC236}">
                <a16:creationId xmlns:a16="http://schemas.microsoft.com/office/drawing/2014/main" id="{30593C75-74DF-4776-BCF1-702B1BC0B068}"/>
              </a:ext>
            </a:extLst>
          </p:cNvPr>
          <p:cNvGrpSpPr/>
          <p:nvPr/>
        </p:nvGrpSpPr>
        <p:grpSpPr>
          <a:xfrm>
            <a:off x="6113493" y="3541059"/>
            <a:ext cx="4727419" cy="763779"/>
            <a:chOff x="6113493" y="3541059"/>
            <a:chExt cx="4727419" cy="763779"/>
          </a:xfrm>
        </p:grpSpPr>
        <p:cxnSp>
          <p:nvCxnSpPr>
            <p:cNvPr id="28" name="直接箭头连接符 27">
              <a:extLst>
                <a:ext uri="{FF2B5EF4-FFF2-40B4-BE49-F238E27FC236}">
                  <a16:creationId xmlns:a16="http://schemas.microsoft.com/office/drawing/2014/main" id="{8561C647-F0AD-4404-BA88-32C906854B16}"/>
                </a:ext>
              </a:extLst>
            </p:cNvPr>
            <p:cNvCxnSpPr/>
            <p:nvPr/>
          </p:nvCxnSpPr>
          <p:spPr>
            <a:xfrm>
              <a:off x="6436659"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65A92C5-368C-4215-8DDE-78E1DD74E474}"/>
                </a:ext>
              </a:extLst>
            </p:cNvPr>
            <p:cNvSpPr txBox="1"/>
            <p:nvPr/>
          </p:nvSpPr>
          <p:spPr>
            <a:xfrm>
              <a:off x="6113493" y="3935506"/>
              <a:ext cx="646331" cy="369332"/>
            </a:xfrm>
            <a:prstGeom prst="rect">
              <a:avLst/>
            </a:prstGeom>
            <a:noFill/>
          </p:spPr>
          <p:txBody>
            <a:bodyPr wrap="none" rtlCol="0">
              <a:spAutoFit/>
            </a:bodyPr>
            <a:lstStyle/>
            <a:p>
              <a:r>
                <a:rPr lang="zh-CN" altLang="en-US">
                  <a:solidFill>
                    <a:srgbClr val="FF0000"/>
                  </a:solidFill>
                </a:rPr>
                <a:t>出门</a:t>
              </a:r>
            </a:p>
          </p:txBody>
        </p:sp>
        <p:cxnSp>
          <p:nvCxnSpPr>
            <p:cNvPr id="30" name="直接箭头连接符 29">
              <a:extLst>
                <a:ext uri="{FF2B5EF4-FFF2-40B4-BE49-F238E27FC236}">
                  <a16:creationId xmlns:a16="http://schemas.microsoft.com/office/drawing/2014/main" id="{807C5FBD-298D-4EF4-9613-7AB212761E2F}"/>
                </a:ext>
              </a:extLst>
            </p:cNvPr>
            <p:cNvCxnSpPr/>
            <p:nvPr/>
          </p:nvCxnSpPr>
          <p:spPr>
            <a:xfrm>
              <a:off x="7082990"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4FED81D-E67B-421A-8D4E-CDE255B2BD38}"/>
                </a:ext>
              </a:extLst>
            </p:cNvPr>
            <p:cNvSpPr txBox="1"/>
            <p:nvPr/>
          </p:nvSpPr>
          <p:spPr>
            <a:xfrm>
              <a:off x="6875240" y="3935506"/>
              <a:ext cx="415498" cy="369332"/>
            </a:xfrm>
            <a:prstGeom prst="rect">
              <a:avLst/>
            </a:prstGeom>
            <a:noFill/>
          </p:spPr>
          <p:txBody>
            <a:bodyPr wrap="none" rtlCol="0">
              <a:spAutoFit/>
            </a:bodyPr>
            <a:lstStyle/>
            <a:p>
              <a:r>
                <a:rPr lang="zh-CN" altLang="en-US">
                  <a:solidFill>
                    <a:srgbClr val="FF0000"/>
                  </a:solidFill>
                </a:rPr>
                <a:t>宅</a:t>
              </a:r>
            </a:p>
          </p:txBody>
        </p:sp>
        <p:cxnSp>
          <p:nvCxnSpPr>
            <p:cNvPr id="32" name="直接箭头连接符 31">
              <a:extLst>
                <a:ext uri="{FF2B5EF4-FFF2-40B4-BE49-F238E27FC236}">
                  <a16:creationId xmlns:a16="http://schemas.microsoft.com/office/drawing/2014/main" id="{1FAF8993-D2DD-4203-9ABD-5E1E20D92162}"/>
                </a:ext>
              </a:extLst>
            </p:cNvPr>
            <p:cNvCxnSpPr/>
            <p:nvPr/>
          </p:nvCxnSpPr>
          <p:spPr>
            <a:xfrm>
              <a:off x="7821654"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5B2FF6E-3E85-4579-B5C0-1DC03E7390CE}"/>
                </a:ext>
              </a:extLst>
            </p:cNvPr>
            <p:cNvSpPr txBox="1"/>
            <p:nvPr/>
          </p:nvSpPr>
          <p:spPr>
            <a:xfrm>
              <a:off x="7597934" y="3935506"/>
              <a:ext cx="415498" cy="369332"/>
            </a:xfrm>
            <a:prstGeom prst="rect">
              <a:avLst/>
            </a:prstGeom>
            <a:noFill/>
          </p:spPr>
          <p:txBody>
            <a:bodyPr wrap="none" rtlCol="0">
              <a:spAutoFit/>
            </a:bodyPr>
            <a:lstStyle/>
            <a:p>
              <a:r>
                <a:rPr lang="zh-CN" altLang="en-US">
                  <a:solidFill>
                    <a:srgbClr val="FF0000"/>
                  </a:solidFill>
                </a:rPr>
                <a:t>宅</a:t>
              </a:r>
            </a:p>
          </p:txBody>
        </p:sp>
        <p:cxnSp>
          <p:nvCxnSpPr>
            <p:cNvPr id="34" name="直接箭头连接符 33">
              <a:extLst>
                <a:ext uri="{FF2B5EF4-FFF2-40B4-BE49-F238E27FC236}">
                  <a16:creationId xmlns:a16="http://schemas.microsoft.com/office/drawing/2014/main" id="{6237077E-D710-4E95-9142-8F7D7F45E69D}"/>
                </a:ext>
              </a:extLst>
            </p:cNvPr>
            <p:cNvCxnSpPr/>
            <p:nvPr/>
          </p:nvCxnSpPr>
          <p:spPr>
            <a:xfrm>
              <a:off x="8467985"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F65D6B1-177A-41CF-9295-F3E6DF6422C9}"/>
                </a:ext>
              </a:extLst>
            </p:cNvPr>
            <p:cNvSpPr txBox="1"/>
            <p:nvPr/>
          </p:nvSpPr>
          <p:spPr>
            <a:xfrm>
              <a:off x="8260235" y="3935506"/>
              <a:ext cx="415498" cy="369332"/>
            </a:xfrm>
            <a:prstGeom prst="rect">
              <a:avLst/>
            </a:prstGeom>
            <a:noFill/>
          </p:spPr>
          <p:txBody>
            <a:bodyPr wrap="none" rtlCol="0">
              <a:spAutoFit/>
            </a:bodyPr>
            <a:lstStyle/>
            <a:p>
              <a:r>
                <a:rPr lang="zh-CN" altLang="en-US">
                  <a:solidFill>
                    <a:srgbClr val="FF0000"/>
                  </a:solidFill>
                </a:rPr>
                <a:t>宅</a:t>
              </a:r>
            </a:p>
          </p:txBody>
        </p:sp>
        <p:cxnSp>
          <p:nvCxnSpPr>
            <p:cNvPr id="36" name="直接箭头连接符 35">
              <a:extLst>
                <a:ext uri="{FF2B5EF4-FFF2-40B4-BE49-F238E27FC236}">
                  <a16:creationId xmlns:a16="http://schemas.microsoft.com/office/drawing/2014/main" id="{AD41E3F7-691A-4058-B9AA-117B0956158C}"/>
                </a:ext>
              </a:extLst>
            </p:cNvPr>
            <p:cNvCxnSpPr/>
            <p:nvPr/>
          </p:nvCxnSpPr>
          <p:spPr>
            <a:xfrm>
              <a:off x="9198120"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4F55558E-CE8D-4156-B3CF-483893ABC399}"/>
                </a:ext>
              </a:extLst>
            </p:cNvPr>
            <p:cNvSpPr txBox="1"/>
            <p:nvPr/>
          </p:nvSpPr>
          <p:spPr>
            <a:xfrm>
              <a:off x="8874954" y="3935506"/>
              <a:ext cx="646331" cy="369332"/>
            </a:xfrm>
            <a:prstGeom prst="rect">
              <a:avLst/>
            </a:prstGeom>
            <a:noFill/>
          </p:spPr>
          <p:txBody>
            <a:bodyPr wrap="none" rtlCol="0">
              <a:spAutoFit/>
            </a:bodyPr>
            <a:lstStyle/>
            <a:p>
              <a:r>
                <a:rPr lang="zh-CN" altLang="en-US">
                  <a:solidFill>
                    <a:srgbClr val="FF0000"/>
                  </a:solidFill>
                </a:rPr>
                <a:t>出门</a:t>
              </a:r>
            </a:p>
          </p:txBody>
        </p:sp>
        <p:cxnSp>
          <p:nvCxnSpPr>
            <p:cNvPr id="38" name="直接箭头连接符 37">
              <a:extLst>
                <a:ext uri="{FF2B5EF4-FFF2-40B4-BE49-F238E27FC236}">
                  <a16:creationId xmlns:a16="http://schemas.microsoft.com/office/drawing/2014/main" id="{9941DF6E-23CF-4EF4-86E2-A537A8EC90C9}"/>
                </a:ext>
              </a:extLst>
            </p:cNvPr>
            <p:cNvCxnSpPr/>
            <p:nvPr/>
          </p:nvCxnSpPr>
          <p:spPr>
            <a:xfrm>
              <a:off x="9844451"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FFBE779-D260-4D9C-9BBA-3098D5067E75}"/>
                </a:ext>
              </a:extLst>
            </p:cNvPr>
            <p:cNvSpPr txBox="1"/>
            <p:nvPr/>
          </p:nvSpPr>
          <p:spPr>
            <a:xfrm>
              <a:off x="9636701" y="3935506"/>
              <a:ext cx="415498" cy="369332"/>
            </a:xfrm>
            <a:prstGeom prst="rect">
              <a:avLst/>
            </a:prstGeom>
            <a:noFill/>
          </p:spPr>
          <p:txBody>
            <a:bodyPr wrap="none" rtlCol="0">
              <a:spAutoFit/>
            </a:bodyPr>
            <a:lstStyle/>
            <a:p>
              <a:r>
                <a:rPr lang="zh-CN" altLang="en-US">
                  <a:solidFill>
                    <a:srgbClr val="FF0000"/>
                  </a:solidFill>
                </a:rPr>
                <a:t>宅</a:t>
              </a:r>
            </a:p>
          </p:txBody>
        </p:sp>
        <p:cxnSp>
          <p:nvCxnSpPr>
            <p:cNvPr id="40" name="直接箭头连接符 39">
              <a:extLst>
                <a:ext uri="{FF2B5EF4-FFF2-40B4-BE49-F238E27FC236}">
                  <a16:creationId xmlns:a16="http://schemas.microsoft.com/office/drawing/2014/main" id="{0EAFA2FC-F18F-427B-972A-3484A43D4BBC}"/>
                </a:ext>
              </a:extLst>
            </p:cNvPr>
            <p:cNvCxnSpPr/>
            <p:nvPr/>
          </p:nvCxnSpPr>
          <p:spPr>
            <a:xfrm>
              <a:off x="10517747" y="3541059"/>
              <a:ext cx="0" cy="394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620C011-D25C-407F-8B0A-8CFBDCF1B66D}"/>
                </a:ext>
              </a:extLst>
            </p:cNvPr>
            <p:cNvSpPr txBox="1"/>
            <p:nvPr/>
          </p:nvSpPr>
          <p:spPr>
            <a:xfrm>
              <a:off x="10194581" y="3935506"/>
              <a:ext cx="646331" cy="369332"/>
            </a:xfrm>
            <a:prstGeom prst="rect">
              <a:avLst/>
            </a:prstGeom>
            <a:noFill/>
          </p:spPr>
          <p:txBody>
            <a:bodyPr wrap="none" rtlCol="0">
              <a:spAutoFit/>
            </a:bodyPr>
            <a:lstStyle/>
            <a:p>
              <a:r>
                <a:rPr lang="zh-CN" altLang="en-US">
                  <a:solidFill>
                    <a:srgbClr val="FF0000"/>
                  </a:solidFill>
                </a:rPr>
                <a:t>出门</a:t>
              </a:r>
            </a:p>
          </p:txBody>
        </p:sp>
      </p:grpSp>
      <p:pic>
        <p:nvPicPr>
          <p:cNvPr id="46" name="图片 45">
            <a:extLst>
              <a:ext uri="{FF2B5EF4-FFF2-40B4-BE49-F238E27FC236}">
                <a16:creationId xmlns:a16="http://schemas.microsoft.com/office/drawing/2014/main" id="{506D74BD-6628-407B-AADE-D2A192388C7E}"/>
              </a:ext>
            </a:extLst>
          </p:cNvPr>
          <p:cNvPicPr>
            <a:picLocks noChangeAspect="1"/>
          </p:cNvPicPr>
          <p:nvPr/>
        </p:nvPicPr>
        <p:blipFill rotWithShape="1">
          <a:blip r:embed="rId3">
            <a:extLst>
              <a:ext uri="{28A0092B-C50C-407E-A947-70E740481C1C}">
                <a14:useLocalDpi xmlns:a14="http://schemas.microsoft.com/office/drawing/2010/main" val="0"/>
              </a:ext>
            </a:extLst>
          </a:blip>
          <a:srcRect r="14033"/>
          <a:stretch/>
        </p:blipFill>
        <p:spPr>
          <a:xfrm>
            <a:off x="260474" y="2219637"/>
            <a:ext cx="4263184" cy="4170402"/>
          </a:xfrm>
          <a:prstGeom prst="rect">
            <a:avLst/>
          </a:prstGeom>
        </p:spPr>
      </p:pic>
      <p:grpSp>
        <p:nvGrpSpPr>
          <p:cNvPr id="53" name="组合 52">
            <a:extLst>
              <a:ext uri="{FF2B5EF4-FFF2-40B4-BE49-F238E27FC236}">
                <a16:creationId xmlns:a16="http://schemas.microsoft.com/office/drawing/2014/main" id="{B466B781-0385-4E0D-9615-27757A7016DC}"/>
              </a:ext>
            </a:extLst>
          </p:cNvPr>
          <p:cNvGrpSpPr/>
          <p:nvPr/>
        </p:nvGrpSpPr>
        <p:grpSpPr>
          <a:xfrm>
            <a:off x="5685905" y="3684476"/>
            <a:ext cx="6378098" cy="871392"/>
            <a:chOff x="5665694" y="3621741"/>
            <a:chExt cx="6378098" cy="871392"/>
          </a:xfrm>
        </p:grpSpPr>
        <p:sp>
          <p:nvSpPr>
            <p:cNvPr id="48" name="矩形 47">
              <a:extLst>
                <a:ext uri="{FF2B5EF4-FFF2-40B4-BE49-F238E27FC236}">
                  <a16:creationId xmlns:a16="http://schemas.microsoft.com/office/drawing/2014/main" id="{2146F4A2-0D5E-4C37-92EE-6EB1DFB3B52E}"/>
                </a:ext>
              </a:extLst>
            </p:cNvPr>
            <p:cNvSpPr/>
            <p:nvPr/>
          </p:nvSpPr>
          <p:spPr>
            <a:xfrm>
              <a:off x="5665694" y="3621741"/>
              <a:ext cx="5522258" cy="871392"/>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11EEB40-07B8-466D-B969-ACE825C2242E}"/>
                </a:ext>
              </a:extLst>
            </p:cNvPr>
            <p:cNvSpPr txBox="1"/>
            <p:nvPr/>
          </p:nvSpPr>
          <p:spPr>
            <a:xfrm>
              <a:off x="11376886" y="3797006"/>
              <a:ext cx="666906" cy="646331"/>
            </a:xfrm>
            <a:prstGeom prst="rect">
              <a:avLst/>
            </a:prstGeom>
            <a:noFill/>
          </p:spPr>
          <p:txBody>
            <a:bodyPr wrap="square" rtlCol="0">
              <a:spAutoFit/>
            </a:bodyPr>
            <a:lstStyle/>
            <a:p>
              <a:r>
                <a:rPr lang="zh-CN" altLang="en-US">
                  <a:solidFill>
                    <a:schemeClr val="accent1">
                      <a:lumMod val="75000"/>
                    </a:schemeClr>
                  </a:solidFill>
                </a:rPr>
                <a:t>观测序列</a:t>
              </a:r>
            </a:p>
          </p:txBody>
        </p:sp>
      </p:grpSp>
      <p:grpSp>
        <p:nvGrpSpPr>
          <p:cNvPr id="52" name="组合 51">
            <a:extLst>
              <a:ext uri="{FF2B5EF4-FFF2-40B4-BE49-F238E27FC236}">
                <a16:creationId xmlns:a16="http://schemas.microsoft.com/office/drawing/2014/main" id="{0BC0042A-C001-425D-A39D-8C52F5BEF3FA}"/>
              </a:ext>
            </a:extLst>
          </p:cNvPr>
          <p:cNvGrpSpPr/>
          <p:nvPr/>
        </p:nvGrpSpPr>
        <p:grpSpPr>
          <a:xfrm>
            <a:off x="5665694" y="2630051"/>
            <a:ext cx="6386627" cy="923330"/>
            <a:chOff x="5665694" y="2630051"/>
            <a:chExt cx="6386627" cy="923330"/>
          </a:xfrm>
        </p:grpSpPr>
        <p:sp>
          <p:nvSpPr>
            <p:cNvPr id="50" name="矩形 49">
              <a:extLst>
                <a:ext uri="{FF2B5EF4-FFF2-40B4-BE49-F238E27FC236}">
                  <a16:creationId xmlns:a16="http://schemas.microsoft.com/office/drawing/2014/main" id="{CF2951A6-19C1-465D-9CA2-DE05DA10B5EA}"/>
                </a:ext>
              </a:extLst>
            </p:cNvPr>
            <p:cNvSpPr/>
            <p:nvPr/>
          </p:nvSpPr>
          <p:spPr>
            <a:xfrm>
              <a:off x="5665694" y="2695575"/>
              <a:ext cx="5522258" cy="769284"/>
            </a:xfrm>
            <a:prstGeom prst="rect">
              <a:avLst/>
            </a:prstGeom>
            <a:solidFill>
              <a:schemeClr val="accent2">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DFA2DC6E-DA02-4D00-A639-96F53CCC4A7C}"/>
                </a:ext>
              </a:extLst>
            </p:cNvPr>
            <p:cNvSpPr txBox="1"/>
            <p:nvPr/>
          </p:nvSpPr>
          <p:spPr>
            <a:xfrm>
              <a:off x="11385415" y="2630051"/>
              <a:ext cx="666906" cy="923330"/>
            </a:xfrm>
            <a:prstGeom prst="rect">
              <a:avLst/>
            </a:prstGeom>
            <a:noFill/>
          </p:spPr>
          <p:txBody>
            <a:bodyPr wrap="square" rtlCol="0">
              <a:spAutoFit/>
            </a:bodyPr>
            <a:lstStyle/>
            <a:p>
              <a:r>
                <a:rPr lang="zh-CN" altLang="en-US">
                  <a:solidFill>
                    <a:srgbClr val="FF0000"/>
                  </a:solidFill>
                </a:rPr>
                <a:t>隐藏状态序列</a:t>
              </a:r>
            </a:p>
          </p:txBody>
        </p:sp>
      </p:grpSp>
    </p:spTree>
    <p:extLst>
      <p:ext uri="{BB962C8B-B14F-4D97-AF65-F5344CB8AC3E}">
        <p14:creationId xmlns:p14="http://schemas.microsoft.com/office/powerpoint/2010/main" val="112228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1000"/>
                                        <p:tgtEl>
                                          <p:spTgt spid="53"/>
                                        </p:tgtEl>
                                      </p:cBhvr>
                                    </p:animEffect>
                                    <p:anim calcmode="lin" valueType="num">
                                      <p:cBhvr>
                                        <p:cTn id="25" dur="1000" fill="hold"/>
                                        <p:tgtEl>
                                          <p:spTgt spid="53"/>
                                        </p:tgtEl>
                                        <p:attrNameLst>
                                          <p:attrName>ppt_x</p:attrName>
                                        </p:attrNameLst>
                                      </p:cBhvr>
                                      <p:tavLst>
                                        <p:tav tm="0">
                                          <p:val>
                                            <p:strVal val="#ppt_x"/>
                                          </p:val>
                                        </p:tav>
                                        <p:tav tm="100000">
                                          <p:val>
                                            <p:strVal val="#ppt_x"/>
                                          </p:val>
                                        </p:tav>
                                      </p:tavLst>
                                    </p:anim>
                                    <p:anim calcmode="lin" valueType="num">
                                      <p:cBhvr>
                                        <p:cTn id="2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1000"/>
                                        <p:tgtEl>
                                          <p:spTgt spid="52"/>
                                        </p:tgtEl>
                                      </p:cBhvr>
                                    </p:animEffect>
                                    <p:anim calcmode="lin" valueType="num">
                                      <p:cBhvr>
                                        <p:cTn id="32" dur="1000" fill="hold"/>
                                        <p:tgtEl>
                                          <p:spTgt spid="52"/>
                                        </p:tgtEl>
                                        <p:attrNameLst>
                                          <p:attrName>ppt_x</p:attrName>
                                        </p:attrNameLst>
                                      </p:cBhvr>
                                      <p:tavLst>
                                        <p:tav tm="0">
                                          <p:val>
                                            <p:strVal val="#ppt_x"/>
                                          </p:val>
                                        </p:tav>
                                        <p:tav tm="100000">
                                          <p:val>
                                            <p:strVal val="#ppt_x"/>
                                          </p:val>
                                        </p:tav>
                                      </p:tavLst>
                                    </p:anim>
                                    <p:anim calcmode="lin" valueType="num">
                                      <p:cBhvr>
                                        <p:cTn id="3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4813" y="1362268"/>
            <a:ext cx="9780036" cy="3946947"/>
          </a:xfrm>
        </p:spPr>
        <p:txBody>
          <a:bodyPr/>
          <a:lstStyle/>
          <a:p>
            <a:pPr algn="just"/>
            <a:r>
              <a:rPr lang="zh-CN" altLang="zh-CN" dirty="0"/>
              <a:t>作为这两个极端之间的黄金平均值，我们定义了一个“平衡”得分，惩罚</a:t>
            </a:r>
            <a:r>
              <a:rPr lang="zh-CN" altLang="en-US" dirty="0"/>
              <a:t>预测过度</a:t>
            </a:r>
            <a:r>
              <a:rPr lang="en-US" altLang="zh-CN" dirty="0"/>
              <a:t>(</a:t>
            </a:r>
            <a:r>
              <a:rPr lang="en-US" altLang="zh-CN" dirty="0" err="1"/>
              <a:t>overprediction</a:t>
            </a:r>
            <a:r>
              <a:rPr lang="en-US" altLang="zh-CN" dirty="0"/>
              <a:t>)</a:t>
            </a:r>
            <a:r>
              <a:rPr lang="zh-CN" altLang="en-US" dirty="0"/>
              <a:t>和预测不足</a:t>
            </a:r>
            <a:r>
              <a:rPr lang="en-US" altLang="zh-CN" dirty="0"/>
              <a:t>(</a:t>
            </a:r>
            <a:r>
              <a:rPr lang="en-US" altLang="zh-CN" dirty="0" err="1"/>
              <a:t>underprediction</a:t>
            </a:r>
            <a:r>
              <a:rPr lang="en-US" altLang="zh-CN" dirty="0"/>
              <a:t> )</a:t>
            </a:r>
            <a:r>
              <a:rPr lang="zh-CN" altLang="zh-CN" dirty="0"/>
              <a:t>：</a:t>
            </a:r>
            <a:r>
              <a:rPr lang="en-US" altLang="zh-CN" dirty="0"/>
              <a:t> .</a:t>
            </a:r>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即我们使用的第二个分数</a:t>
            </a:r>
          </a:p>
        </p:txBody>
      </p:sp>
      <p:pic>
        <p:nvPicPr>
          <p:cNvPr id="4" name="图片 3" descr="C:\Users\dell\AppData\Roaming\Tencent\Users\1289342497\QQ\WinTemp\RichOle\Q3%KC6J1T[7@}1@OWHA$T_8.png"/>
          <p:cNvPicPr/>
          <p:nvPr/>
        </p:nvPicPr>
        <p:blipFill>
          <a:blip r:embed="rId2" cstate="print"/>
          <a:srcRect/>
          <a:stretch>
            <a:fillRect/>
          </a:stretch>
        </p:blipFill>
        <p:spPr bwMode="auto">
          <a:xfrm>
            <a:off x="1446245" y="2640564"/>
            <a:ext cx="8630816" cy="165979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ll\AppData\Roaming\Tencent\Users\1289342497\QQ\WinTemp\RichOle\L@RTHN0Q496%SD@_G}[@Q{O.png"/>
          <p:cNvPicPr>
            <a:picLocks noChangeAspect="1" noChangeArrowheads="1"/>
          </p:cNvPicPr>
          <p:nvPr/>
        </p:nvPicPr>
        <p:blipFill>
          <a:blip r:embed="rId2" cstate="print"/>
          <a:srcRect/>
          <a:stretch>
            <a:fillRect/>
          </a:stretch>
        </p:blipFill>
        <p:spPr bwMode="auto">
          <a:xfrm>
            <a:off x="0" y="6112329"/>
            <a:ext cx="5381800" cy="745671"/>
          </a:xfrm>
          <a:prstGeom prst="rect">
            <a:avLst/>
          </a:prstGeom>
          <a:noFill/>
        </p:spPr>
      </p:pic>
      <p:pic>
        <p:nvPicPr>
          <p:cNvPr id="5121" name="Picture 1" descr="C:\Users\dell\AppData\Roaming\Tencent\Users\1289342497\QQ\WinTemp\RichOle\@FOUFH_UQ~(`2O}P4%8CK]8.png"/>
          <p:cNvPicPr>
            <a:picLocks noChangeAspect="1" noChangeArrowheads="1"/>
          </p:cNvPicPr>
          <p:nvPr/>
        </p:nvPicPr>
        <p:blipFill>
          <a:blip r:embed="rId3" cstate="print"/>
          <a:srcRect/>
          <a:stretch>
            <a:fillRect/>
          </a:stretch>
        </p:blipFill>
        <p:spPr bwMode="auto">
          <a:xfrm>
            <a:off x="0" y="0"/>
            <a:ext cx="4485304" cy="6158506"/>
          </a:xfrm>
          <a:prstGeom prst="rect">
            <a:avLst/>
          </a:prstGeom>
          <a:noFill/>
        </p:spPr>
      </p:pic>
      <p:sp>
        <p:nvSpPr>
          <p:cNvPr id="8" name="TextBox 7"/>
          <p:cNvSpPr txBox="1"/>
          <p:nvPr/>
        </p:nvSpPr>
        <p:spPr>
          <a:xfrm>
            <a:off x="5187821" y="335903"/>
            <a:ext cx="6484774" cy="6186309"/>
          </a:xfrm>
          <a:prstGeom prst="rect">
            <a:avLst/>
          </a:prstGeom>
          <a:noFill/>
        </p:spPr>
        <p:txBody>
          <a:bodyPr wrap="square" rtlCol="0">
            <a:spAutoFit/>
          </a:bodyPr>
          <a:lstStyle/>
          <a:p>
            <a:pPr algn="just"/>
            <a:r>
              <a:rPr lang="zh-CN" altLang="zh-CN" dirty="0"/>
              <a:t>图</a:t>
            </a:r>
            <a:r>
              <a:rPr lang="en-US" altLang="zh-CN" dirty="0"/>
              <a:t>5a-c</a:t>
            </a:r>
            <a:r>
              <a:rPr lang="zh-CN" altLang="zh-CN" dirty="0"/>
              <a:t>绘制了在</a:t>
            </a:r>
            <a:r>
              <a:rPr lang="en-US" altLang="zh-CN" dirty="0"/>
              <a:t>family</a:t>
            </a:r>
            <a:r>
              <a:rPr lang="zh-CN" altLang="zh-CN" dirty="0"/>
              <a:t>水平（</a:t>
            </a:r>
            <a:r>
              <a:rPr lang="en-US" altLang="zh-CN" dirty="0"/>
              <a:t>10 223 </a:t>
            </a:r>
            <a:r>
              <a:rPr lang="zh-CN" altLang="zh-CN" dirty="0"/>
              <a:t>对）、</a:t>
            </a:r>
            <a:r>
              <a:rPr lang="en-US" altLang="zh-CN" dirty="0" err="1"/>
              <a:t>superfamily</a:t>
            </a:r>
            <a:r>
              <a:rPr lang="zh-CN" altLang="en-US" dirty="0"/>
              <a:t>水平</a:t>
            </a:r>
            <a:r>
              <a:rPr lang="zh-CN" altLang="zh-CN" dirty="0"/>
              <a:t>（</a:t>
            </a:r>
            <a:r>
              <a:rPr lang="en-US" altLang="zh-CN" dirty="0"/>
              <a:t>31 282 </a:t>
            </a:r>
            <a:r>
              <a:rPr lang="zh-CN" altLang="zh-CN" dirty="0"/>
              <a:t>对</a:t>
            </a:r>
            <a:r>
              <a:rPr lang="en-US" altLang="zh-CN" dirty="0"/>
              <a:t>)</a:t>
            </a:r>
            <a:r>
              <a:rPr lang="zh-CN" altLang="zh-CN" dirty="0"/>
              <a:t>和</a:t>
            </a:r>
            <a:r>
              <a:rPr lang="en-US" altLang="zh-CN" dirty="0"/>
              <a:t>fold</a:t>
            </a:r>
            <a:r>
              <a:rPr lang="zh-CN" altLang="zh-CN" dirty="0"/>
              <a:t>水平</a:t>
            </a:r>
            <a:r>
              <a:rPr lang="zh-CN" altLang="en-US" dirty="0"/>
              <a:t>（</a:t>
            </a:r>
            <a:r>
              <a:rPr lang="en-US" altLang="zh-CN" dirty="0"/>
              <a:t>66 813 </a:t>
            </a:r>
            <a:r>
              <a:rPr lang="zh-CN" altLang="zh-CN" dirty="0"/>
              <a:t>对</a:t>
            </a:r>
            <a:r>
              <a:rPr lang="en-US" altLang="zh-CN" dirty="0"/>
              <a:t>)</a:t>
            </a:r>
            <a:r>
              <a:rPr lang="zh-CN" altLang="zh-CN" dirty="0"/>
              <a:t>上</a:t>
            </a:r>
            <a:r>
              <a:rPr lang="zh-CN" altLang="en-US" dirty="0"/>
              <a:t>所有相关配对</a:t>
            </a:r>
            <a:r>
              <a:rPr lang="zh-CN" altLang="zh-CN" dirty="0"/>
              <a:t>的</a:t>
            </a:r>
            <a:r>
              <a:rPr lang="en-US" altLang="zh-CN" dirty="0" err="1"/>
              <a:t>MaxSub</a:t>
            </a:r>
            <a:r>
              <a:rPr lang="zh-CN" altLang="zh-CN" dirty="0"/>
              <a:t>得分的</a:t>
            </a:r>
            <a:r>
              <a:rPr lang="zh-CN" altLang="en-US" dirty="0"/>
              <a:t>混合</a:t>
            </a:r>
            <a:r>
              <a:rPr lang="zh-CN" altLang="zh-CN" dirty="0"/>
              <a:t>分布。</a:t>
            </a:r>
            <a:endParaRPr lang="en-US" altLang="zh-CN" dirty="0"/>
          </a:p>
          <a:p>
            <a:pPr algn="just"/>
            <a:r>
              <a:rPr lang="zh-CN" altLang="zh-CN" dirty="0"/>
              <a:t>首先，请注意</a:t>
            </a:r>
            <a:r>
              <a:rPr lang="en-US" altLang="zh-CN" dirty="0"/>
              <a:t>PSI-blast</a:t>
            </a:r>
            <a:r>
              <a:rPr lang="zh-CN" altLang="zh-CN" dirty="0"/>
              <a:t>比</a:t>
            </a:r>
            <a:r>
              <a:rPr lang="en-US" altLang="zh-CN" dirty="0"/>
              <a:t>blast</a:t>
            </a:r>
            <a:r>
              <a:rPr lang="zh-CN" altLang="zh-CN" dirty="0"/>
              <a:t>产生更好的</a:t>
            </a:r>
            <a:r>
              <a:rPr lang="zh-CN" altLang="en-US" dirty="0"/>
              <a:t>对齐质量</a:t>
            </a:r>
            <a:r>
              <a:rPr lang="zh-CN" altLang="zh-CN" dirty="0"/>
              <a:t>。</a:t>
            </a:r>
            <a:endParaRPr lang="en-US" altLang="zh-CN" dirty="0"/>
          </a:p>
          <a:p>
            <a:pPr algn="just"/>
            <a:r>
              <a:rPr lang="zh-CN" altLang="zh-CN" dirty="0"/>
              <a:t>其次，</a:t>
            </a:r>
            <a:r>
              <a:rPr lang="en-US" altLang="zh-CN" dirty="0"/>
              <a:t>profile–profile</a:t>
            </a:r>
            <a:r>
              <a:rPr lang="zh-CN" altLang="en-US" dirty="0"/>
              <a:t>方法</a:t>
            </a:r>
            <a:r>
              <a:rPr lang="en-US" altLang="zh-CN" dirty="0"/>
              <a:t>PROF_SIM </a:t>
            </a:r>
            <a:r>
              <a:rPr lang="zh-CN" altLang="zh-CN" dirty="0"/>
              <a:t>、</a:t>
            </a:r>
            <a:r>
              <a:rPr lang="en-US" altLang="zh-CN" dirty="0"/>
              <a:t>COMPASS</a:t>
            </a:r>
            <a:r>
              <a:rPr lang="zh-CN" altLang="zh-CN" dirty="0"/>
              <a:t>和</a:t>
            </a:r>
            <a:r>
              <a:rPr lang="en-US" altLang="zh-CN" dirty="0"/>
              <a:t>HHsearch0</a:t>
            </a:r>
            <a:r>
              <a:rPr lang="zh-CN" altLang="zh-CN" dirty="0"/>
              <a:t>的表现明显优于</a:t>
            </a:r>
            <a:r>
              <a:rPr lang="en-US" altLang="zh-CN" dirty="0"/>
              <a:t>PSI-blast</a:t>
            </a:r>
            <a:r>
              <a:rPr lang="zh-CN" altLang="zh-CN" dirty="0"/>
              <a:t>，特别是在</a:t>
            </a:r>
            <a:r>
              <a:rPr lang="en-US" altLang="zh-CN" dirty="0" err="1"/>
              <a:t>superfamily</a:t>
            </a:r>
            <a:r>
              <a:rPr lang="zh-CN" altLang="zh-CN" dirty="0"/>
              <a:t>水平上。</a:t>
            </a:r>
            <a:endParaRPr lang="en-US" altLang="zh-CN" dirty="0"/>
          </a:p>
          <a:p>
            <a:pPr algn="just"/>
            <a:endParaRPr lang="en-US" altLang="zh-CN" dirty="0"/>
          </a:p>
          <a:p>
            <a:pPr algn="just"/>
            <a:r>
              <a:rPr lang="zh-CN" altLang="zh-CN" dirty="0"/>
              <a:t>第三</a:t>
            </a:r>
            <a:r>
              <a:rPr lang="zh-CN" altLang="en-US" dirty="0"/>
              <a:t>，</a:t>
            </a:r>
            <a:r>
              <a:rPr lang="zh-CN" altLang="zh-CN" dirty="0"/>
              <a:t>在这个组中，</a:t>
            </a:r>
            <a:r>
              <a:rPr lang="en-US" altLang="zh-CN" dirty="0"/>
              <a:t>COMPASS</a:t>
            </a:r>
            <a:r>
              <a:rPr lang="zh-CN" altLang="zh-CN" dirty="0"/>
              <a:t>比</a:t>
            </a:r>
            <a:r>
              <a:rPr lang="en-US" altLang="zh-CN" dirty="0"/>
              <a:t>PROF_SIM</a:t>
            </a:r>
            <a:r>
              <a:rPr lang="zh-CN" altLang="zh-CN" dirty="0"/>
              <a:t>要好一点，而</a:t>
            </a:r>
            <a:r>
              <a:rPr lang="en-US" altLang="zh-CN" dirty="0"/>
              <a:t>HHsearch0</a:t>
            </a:r>
            <a:r>
              <a:rPr lang="zh-CN" altLang="zh-CN" dirty="0"/>
              <a:t>在所有关系层次上都比</a:t>
            </a:r>
            <a:r>
              <a:rPr lang="en-US" altLang="zh-CN" dirty="0"/>
              <a:t>COMPASS</a:t>
            </a:r>
            <a:r>
              <a:rPr lang="zh-CN" altLang="zh-CN" dirty="0"/>
              <a:t>要好一点。</a:t>
            </a:r>
            <a:endParaRPr lang="en-US" altLang="zh-CN" dirty="0"/>
          </a:p>
          <a:p>
            <a:pPr algn="just"/>
            <a:r>
              <a:rPr lang="zh-CN" altLang="zh-CN" dirty="0"/>
              <a:t>第四，</a:t>
            </a:r>
            <a:r>
              <a:rPr lang="en-US" altLang="zh-CN" dirty="0"/>
              <a:t>aligning profile </a:t>
            </a:r>
            <a:r>
              <a:rPr lang="en-US" altLang="zh-CN" dirty="0" err="1"/>
              <a:t>Hmms</a:t>
            </a:r>
            <a:r>
              <a:rPr lang="en-US" altLang="zh-CN" dirty="0"/>
              <a:t>(HHSearch2)</a:t>
            </a:r>
            <a:r>
              <a:rPr lang="zh-CN" altLang="zh-CN" dirty="0"/>
              <a:t>而不是简单的</a:t>
            </a:r>
            <a:r>
              <a:rPr lang="en-US" altLang="zh-CN" dirty="0"/>
              <a:t>profiles(HHsearch0)</a:t>
            </a:r>
            <a:r>
              <a:rPr lang="zh-CN" altLang="zh-CN" dirty="0"/>
              <a:t>显著提高了对齐质量，特别是对于</a:t>
            </a:r>
            <a:r>
              <a:rPr lang="en-US" altLang="zh-CN" dirty="0" err="1"/>
              <a:t>superfamily</a:t>
            </a:r>
            <a:r>
              <a:rPr lang="zh-CN" altLang="zh-CN" dirty="0"/>
              <a:t>和</a:t>
            </a:r>
            <a:r>
              <a:rPr lang="en-US" altLang="zh-CN" dirty="0"/>
              <a:t>fold</a:t>
            </a:r>
            <a:r>
              <a:rPr lang="zh-CN" altLang="zh-CN" dirty="0"/>
              <a:t>级别上的困难对齐。</a:t>
            </a:r>
            <a:endParaRPr lang="en-US" altLang="zh-CN" dirty="0"/>
          </a:p>
          <a:p>
            <a:pPr algn="just"/>
            <a:endParaRPr lang="en-US" altLang="zh-CN" dirty="0"/>
          </a:p>
          <a:p>
            <a:pPr algn="just"/>
            <a:r>
              <a:rPr lang="zh-CN" altLang="zh-CN" dirty="0"/>
              <a:t>第五，添加预测的二级结构大大提高了</a:t>
            </a:r>
            <a:r>
              <a:rPr lang="en-US" altLang="zh-CN" dirty="0" err="1"/>
              <a:t>superfamily</a:t>
            </a:r>
            <a:r>
              <a:rPr lang="zh-CN" altLang="zh-CN" dirty="0"/>
              <a:t>和</a:t>
            </a:r>
            <a:r>
              <a:rPr lang="en-US" altLang="zh-CN" dirty="0"/>
              <a:t>fold</a:t>
            </a:r>
            <a:r>
              <a:rPr lang="zh-CN" altLang="zh-CN" dirty="0"/>
              <a:t>水平的对齐质量。</a:t>
            </a:r>
            <a:endParaRPr lang="en-US" altLang="zh-CN" dirty="0"/>
          </a:p>
          <a:p>
            <a:pPr algn="just"/>
            <a:r>
              <a:rPr lang="zh-CN" altLang="zh-CN" dirty="0"/>
              <a:t>第六，作为一个总体趋势，随着对准难度的增加，良好的方法相对于其他方法会变得更好，这与在图</a:t>
            </a:r>
            <a:r>
              <a:rPr lang="en-US" altLang="zh-CN" dirty="0"/>
              <a:t>2-4</a:t>
            </a:r>
            <a:r>
              <a:rPr lang="zh-CN" altLang="zh-CN" dirty="0"/>
              <a:t>中观察到的灵敏度相同。</a:t>
            </a:r>
            <a:endParaRPr lang="en-US" altLang="zh-CN" dirty="0"/>
          </a:p>
          <a:p>
            <a:pPr algn="just"/>
            <a:endParaRPr lang="en-US" altLang="zh-CN" dirty="0"/>
          </a:p>
          <a:p>
            <a:pPr algn="just"/>
            <a:r>
              <a:rPr lang="zh-CN" altLang="zh-CN" dirty="0"/>
              <a:t>最后，</a:t>
            </a:r>
            <a:r>
              <a:rPr lang="en-US" altLang="zh-CN" dirty="0"/>
              <a:t>HMMER</a:t>
            </a:r>
            <a:r>
              <a:rPr lang="zh-CN" altLang="zh-CN" dirty="0"/>
              <a:t>对齐比简单的</a:t>
            </a:r>
            <a:r>
              <a:rPr lang="en-US" altLang="zh-CN" dirty="0"/>
              <a:t>profile–profile</a:t>
            </a:r>
            <a:r>
              <a:rPr lang="zh-CN" altLang="en-US" dirty="0"/>
              <a:t>方法</a:t>
            </a:r>
            <a:r>
              <a:rPr lang="zh-CN" altLang="zh-CN" dirty="0"/>
              <a:t>有更好的</a:t>
            </a:r>
            <a:r>
              <a:rPr lang="en-US" altLang="zh-CN" dirty="0" err="1"/>
              <a:t>MaxSub</a:t>
            </a:r>
            <a:r>
              <a:rPr lang="zh-CN" altLang="zh-CN" dirty="0"/>
              <a:t>分数，因为</a:t>
            </a:r>
            <a:r>
              <a:rPr lang="en-US" altLang="zh-CN" dirty="0" err="1"/>
              <a:t>HMMer</a:t>
            </a:r>
            <a:r>
              <a:rPr lang="zh-CN" altLang="zh-CN" dirty="0"/>
              <a:t>在其</a:t>
            </a:r>
            <a:r>
              <a:rPr lang="zh-CN" altLang="en-US" dirty="0"/>
              <a:t>默认全局模式（</a:t>
            </a:r>
            <a:r>
              <a:rPr lang="en-US" altLang="zh-CN" dirty="0"/>
              <a:t>default global mode</a:t>
            </a:r>
            <a:r>
              <a:rPr lang="zh-CN" altLang="en-US" dirty="0"/>
              <a:t>）下</a:t>
            </a:r>
            <a:r>
              <a:rPr lang="zh-CN" altLang="zh-CN" dirty="0"/>
              <a:t>和</a:t>
            </a:r>
            <a:r>
              <a:rPr lang="en-US" altLang="zh-CN" dirty="0" err="1"/>
              <a:t>MaxSub</a:t>
            </a:r>
            <a:r>
              <a:rPr lang="zh-CN" altLang="en-US" dirty="0"/>
              <a:t>都</a:t>
            </a:r>
            <a:r>
              <a:rPr lang="zh-CN" altLang="zh-CN" dirty="0"/>
              <a:t>不惩罚过度预测的残基。</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ell\AppData\Roaming\Tencent\Users\1289342497\QQ\WinTemp\RichOle\UIS39O}BT8MN_L0YWN(V3{N.png"/>
          <p:cNvPicPr>
            <a:picLocks noChangeAspect="1" noChangeArrowheads="1"/>
          </p:cNvPicPr>
          <p:nvPr/>
        </p:nvPicPr>
        <p:blipFill>
          <a:blip r:embed="rId2" cstate="print"/>
          <a:srcRect/>
          <a:stretch>
            <a:fillRect/>
          </a:stretch>
        </p:blipFill>
        <p:spPr bwMode="auto">
          <a:xfrm>
            <a:off x="0" y="6082211"/>
            <a:ext cx="5735605" cy="775789"/>
          </a:xfrm>
          <a:prstGeom prst="rect">
            <a:avLst/>
          </a:prstGeom>
          <a:noFill/>
        </p:spPr>
      </p:pic>
      <p:pic>
        <p:nvPicPr>
          <p:cNvPr id="20481" name="Picture 1" descr="C:\Users\dell\AppData\Roaming\Tencent\Users\1289342497\QQ\WinTemp\RichOle\802PR2WPOVM~WF7UT869W@K.png"/>
          <p:cNvPicPr>
            <a:picLocks noChangeAspect="1" noChangeArrowheads="1"/>
          </p:cNvPicPr>
          <p:nvPr/>
        </p:nvPicPr>
        <p:blipFill>
          <a:blip r:embed="rId3" cstate="print"/>
          <a:srcRect/>
          <a:stretch>
            <a:fillRect/>
          </a:stretch>
        </p:blipFill>
        <p:spPr bwMode="auto">
          <a:xfrm>
            <a:off x="0" y="0"/>
            <a:ext cx="4454020" cy="6007748"/>
          </a:xfrm>
          <a:prstGeom prst="rect">
            <a:avLst/>
          </a:prstGeom>
          <a:noFill/>
        </p:spPr>
      </p:pic>
      <p:sp>
        <p:nvSpPr>
          <p:cNvPr id="6" name="TextBox 5"/>
          <p:cNvSpPr txBox="1"/>
          <p:nvPr/>
        </p:nvSpPr>
        <p:spPr>
          <a:xfrm>
            <a:off x="5868955" y="634482"/>
            <a:ext cx="5579706" cy="5355312"/>
          </a:xfrm>
          <a:prstGeom prst="rect">
            <a:avLst/>
          </a:prstGeom>
          <a:noFill/>
        </p:spPr>
        <p:txBody>
          <a:bodyPr wrap="square" rtlCol="0">
            <a:spAutoFit/>
          </a:bodyPr>
          <a:lstStyle/>
          <a:p>
            <a:pPr algn="just"/>
            <a:r>
              <a:rPr lang="zh-CN" altLang="zh-CN" dirty="0"/>
              <a:t>图</a:t>
            </a:r>
            <a:r>
              <a:rPr lang="en-US" altLang="zh-CN" dirty="0"/>
              <a:t>6a-c</a:t>
            </a:r>
            <a:r>
              <a:rPr lang="zh-CN" altLang="zh-CN" dirty="0"/>
              <a:t>绘制了公式（</a:t>
            </a:r>
            <a:r>
              <a:rPr lang="en-US" altLang="zh-CN" dirty="0"/>
              <a:t>13</a:t>
            </a:r>
            <a:r>
              <a:rPr lang="zh-CN" altLang="zh-CN" dirty="0"/>
              <a:t>）中定义的平衡分数的</a:t>
            </a:r>
            <a:r>
              <a:rPr lang="zh-CN" altLang="en-US" dirty="0"/>
              <a:t>混合</a:t>
            </a:r>
            <a:r>
              <a:rPr lang="zh-CN" altLang="zh-CN" dirty="0"/>
              <a:t>分数分布。</a:t>
            </a:r>
          </a:p>
          <a:p>
            <a:pPr algn="just"/>
            <a:r>
              <a:rPr lang="zh-CN" altLang="zh-CN" dirty="0"/>
              <a:t>与前面的图所讨论的要点在这里得到了证实，除了</a:t>
            </a:r>
            <a:r>
              <a:rPr lang="en-US" altLang="zh-CN" dirty="0"/>
              <a:t>HMMER</a:t>
            </a:r>
            <a:r>
              <a:rPr lang="zh-CN" altLang="zh-CN" dirty="0"/>
              <a:t>现在不如</a:t>
            </a:r>
            <a:r>
              <a:rPr lang="en-US" altLang="zh-CN" dirty="0"/>
              <a:t>profile–profile</a:t>
            </a:r>
            <a:r>
              <a:rPr lang="zh-CN" altLang="zh-CN" dirty="0"/>
              <a:t>方法</a:t>
            </a:r>
            <a:r>
              <a:rPr lang="zh-CN" altLang="en-US" dirty="0"/>
              <a:t>。</a:t>
            </a:r>
            <a:endParaRPr lang="en-US" altLang="zh-CN" dirty="0"/>
          </a:p>
          <a:p>
            <a:pPr algn="just"/>
            <a:endParaRPr lang="zh-CN" altLang="zh-CN" dirty="0"/>
          </a:p>
          <a:p>
            <a:pPr algn="just"/>
            <a:r>
              <a:rPr lang="en-US" altLang="zh-CN" dirty="0"/>
              <a:t>HHsearch3</a:t>
            </a:r>
            <a:r>
              <a:rPr lang="zh-CN" altLang="zh-CN" dirty="0"/>
              <a:t>显然是赢家。</a:t>
            </a:r>
            <a:endParaRPr lang="en-US" altLang="zh-CN" dirty="0"/>
          </a:p>
          <a:p>
            <a:pPr algn="just"/>
            <a:endParaRPr lang="en-US" altLang="zh-CN" dirty="0"/>
          </a:p>
          <a:p>
            <a:pPr algn="just"/>
            <a:r>
              <a:rPr lang="zh-CN" altLang="zh-CN" dirty="0"/>
              <a:t>在</a:t>
            </a:r>
            <a:r>
              <a:rPr lang="en-US" altLang="zh-CN" dirty="0"/>
              <a:t>family</a:t>
            </a:r>
            <a:r>
              <a:rPr lang="zh-CN" altLang="en-US" dirty="0"/>
              <a:t>水平</a:t>
            </a:r>
            <a:r>
              <a:rPr lang="zh-CN" altLang="zh-CN" dirty="0"/>
              <a:t>上，它将</a:t>
            </a:r>
            <a:r>
              <a:rPr lang="en-US" altLang="zh-CN" dirty="0"/>
              <a:t>58%</a:t>
            </a:r>
            <a:r>
              <a:rPr lang="zh-CN" altLang="zh-CN" dirty="0"/>
              <a:t>的配对的平衡得分为</a:t>
            </a:r>
            <a:r>
              <a:rPr lang="en-US" altLang="zh-CN" dirty="0"/>
              <a:t>0.3</a:t>
            </a:r>
            <a:r>
              <a:rPr lang="zh-CN" altLang="zh-CN" dirty="0"/>
              <a:t>或更高。这是</a:t>
            </a:r>
            <a:r>
              <a:rPr lang="en-US" altLang="zh-CN" dirty="0"/>
              <a:t>COMPASS</a:t>
            </a:r>
            <a:r>
              <a:rPr lang="zh-CN" altLang="zh-CN" dirty="0"/>
              <a:t>的</a:t>
            </a:r>
            <a:r>
              <a:rPr lang="en-US" altLang="zh-CN" dirty="0"/>
              <a:t>1.23</a:t>
            </a:r>
            <a:r>
              <a:rPr lang="zh-CN" altLang="zh-CN" dirty="0"/>
              <a:t>倍，</a:t>
            </a:r>
            <a:r>
              <a:rPr lang="en-US" altLang="zh-CN" dirty="0"/>
              <a:t>PROF_SIM</a:t>
            </a:r>
            <a:r>
              <a:rPr lang="zh-CN" altLang="zh-CN" dirty="0"/>
              <a:t>的</a:t>
            </a:r>
            <a:r>
              <a:rPr lang="en-US" altLang="zh-CN" dirty="0"/>
              <a:t>1.28</a:t>
            </a:r>
            <a:r>
              <a:rPr lang="zh-CN" altLang="zh-CN" dirty="0"/>
              <a:t>倍，</a:t>
            </a:r>
            <a:r>
              <a:rPr lang="en-US" altLang="zh-CN" dirty="0"/>
              <a:t>HMMER</a:t>
            </a:r>
            <a:r>
              <a:rPr lang="zh-CN" altLang="zh-CN" dirty="0"/>
              <a:t>的</a:t>
            </a:r>
            <a:r>
              <a:rPr lang="en-US" altLang="zh-CN" dirty="0"/>
              <a:t>1.34</a:t>
            </a:r>
            <a:r>
              <a:rPr lang="zh-CN" altLang="zh-CN" dirty="0"/>
              <a:t>倍，</a:t>
            </a:r>
            <a:r>
              <a:rPr lang="en-US" altLang="zh-CN" dirty="0"/>
              <a:t>psi-blast</a:t>
            </a:r>
            <a:r>
              <a:rPr lang="zh-CN" altLang="zh-CN" dirty="0"/>
              <a:t>的</a:t>
            </a:r>
            <a:r>
              <a:rPr lang="en-US" altLang="zh-CN" dirty="0"/>
              <a:t>1.57</a:t>
            </a:r>
            <a:r>
              <a:rPr lang="zh-CN" altLang="zh-CN" dirty="0"/>
              <a:t>倍，</a:t>
            </a:r>
            <a:r>
              <a:rPr lang="en-US" altLang="zh-CN" dirty="0"/>
              <a:t>blast</a:t>
            </a:r>
            <a:r>
              <a:rPr lang="zh-CN" altLang="zh-CN" dirty="0"/>
              <a:t>的</a:t>
            </a:r>
            <a:r>
              <a:rPr lang="en-US" altLang="zh-CN" dirty="0"/>
              <a:t>4.4</a:t>
            </a:r>
            <a:r>
              <a:rPr lang="zh-CN" altLang="zh-CN" dirty="0"/>
              <a:t>倍。</a:t>
            </a:r>
            <a:endParaRPr lang="en-US" altLang="zh-CN" dirty="0"/>
          </a:p>
          <a:p>
            <a:pPr algn="just"/>
            <a:endParaRPr lang="en-US" altLang="zh-CN" dirty="0"/>
          </a:p>
          <a:p>
            <a:pPr algn="just"/>
            <a:r>
              <a:rPr lang="zh-CN" altLang="zh-CN" dirty="0"/>
              <a:t>在</a:t>
            </a:r>
            <a:r>
              <a:rPr lang="en-US" altLang="zh-CN" dirty="0" err="1"/>
              <a:t>superfamily</a:t>
            </a:r>
            <a:r>
              <a:rPr lang="zh-CN" altLang="en-US" dirty="0"/>
              <a:t>水平</a:t>
            </a:r>
            <a:r>
              <a:rPr lang="zh-CN" altLang="zh-CN" dirty="0"/>
              <a:t>上，</a:t>
            </a:r>
            <a:r>
              <a:rPr lang="en-US" altLang="zh-CN" dirty="0"/>
              <a:t>27%</a:t>
            </a:r>
            <a:r>
              <a:rPr lang="zh-CN" altLang="zh-CN" dirty="0"/>
              <a:t>的</a:t>
            </a:r>
            <a:r>
              <a:rPr lang="en-US" altLang="zh-CN" dirty="0"/>
              <a:t>HHsearch3</a:t>
            </a:r>
            <a:r>
              <a:rPr lang="zh-CN" altLang="zh-CN" dirty="0"/>
              <a:t>对齐得分在</a:t>
            </a:r>
            <a:r>
              <a:rPr lang="en-US" altLang="zh-CN" dirty="0"/>
              <a:t>0.3</a:t>
            </a:r>
            <a:r>
              <a:rPr lang="zh-CN" altLang="zh-CN" dirty="0"/>
              <a:t>或以上，比其他工具提高了</a:t>
            </a:r>
            <a:r>
              <a:rPr lang="en-US" altLang="zh-CN" dirty="0"/>
              <a:t>1.7</a:t>
            </a:r>
            <a:r>
              <a:rPr lang="zh-CN" altLang="zh-CN" dirty="0"/>
              <a:t>（</a:t>
            </a:r>
            <a:r>
              <a:rPr lang="en-US" altLang="zh-CN" dirty="0"/>
              <a:t>COMPASS</a:t>
            </a:r>
            <a:r>
              <a:rPr lang="zh-CN" altLang="zh-CN" dirty="0"/>
              <a:t>）</a:t>
            </a:r>
            <a:r>
              <a:rPr lang="zh-CN" altLang="en-US" dirty="0"/>
              <a:t>、</a:t>
            </a:r>
            <a:r>
              <a:rPr lang="en-US" altLang="zh-CN" dirty="0"/>
              <a:t>1.9(PROF_SIM)</a:t>
            </a:r>
            <a:r>
              <a:rPr lang="zh-CN" altLang="zh-CN" dirty="0"/>
              <a:t>、</a:t>
            </a:r>
            <a:r>
              <a:rPr lang="en-US" altLang="zh-CN" dirty="0"/>
              <a:t>2.2(HMMER)</a:t>
            </a:r>
            <a:r>
              <a:rPr lang="zh-CN" altLang="zh-CN" dirty="0"/>
              <a:t>、</a:t>
            </a:r>
            <a:r>
              <a:rPr lang="en-US" altLang="zh-CN" dirty="0"/>
              <a:t>2.9(PSI-blast)</a:t>
            </a:r>
            <a:r>
              <a:rPr lang="zh-CN" altLang="zh-CN" dirty="0"/>
              <a:t>和</a:t>
            </a:r>
            <a:r>
              <a:rPr lang="en-US" altLang="zh-CN" dirty="0"/>
              <a:t>14(blast)</a:t>
            </a:r>
            <a:r>
              <a:rPr lang="zh-CN" altLang="zh-CN" dirty="0"/>
              <a:t>。</a:t>
            </a:r>
            <a:endParaRPr lang="en-US" altLang="zh-CN" dirty="0"/>
          </a:p>
          <a:p>
            <a:pPr algn="just"/>
            <a:endParaRPr lang="en-US" altLang="zh-CN" dirty="0"/>
          </a:p>
          <a:p>
            <a:pPr algn="just"/>
            <a:r>
              <a:rPr lang="zh-CN" altLang="zh-CN" dirty="0"/>
              <a:t>在</a:t>
            </a:r>
            <a:r>
              <a:rPr lang="en-US" altLang="zh-CN" dirty="0"/>
              <a:t>fold</a:t>
            </a:r>
            <a:r>
              <a:rPr lang="zh-CN" altLang="zh-CN" dirty="0"/>
              <a:t>水平上，</a:t>
            </a:r>
            <a:r>
              <a:rPr lang="en-US" altLang="zh-CN" dirty="0"/>
              <a:t>4.5%</a:t>
            </a:r>
            <a:r>
              <a:rPr lang="zh-CN" altLang="zh-CN" dirty="0"/>
              <a:t>的</a:t>
            </a:r>
            <a:r>
              <a:rPr lang="en-US" altLang="zh-CN" dirty="0"/>
              <a:t>HHsearch3</a:t>
            </a:r>
            <a:r>
              <a:rPr lang="zh-CN" altLang="zh-CN" dirty="0"/>
              <a:t>比对的得分为</a:t>
            </a:r>
            <a:r>
              <a:rPr lang="en-US" altLang="zh-CN" dirty="0"/>
              <a:t>0.3</a:t>
            </a:r>
            <a:r>
              <a:rPr lang="zh-CN" altLang="zh-CN" dirty="0"/>
              <a:t>或以上，因子为</a:t>
            </a:r>
            <a:r>
              <a:rPr lang="en-US" altLang="zh-CN" dirty="0"/>
              <a:t>3.3</a:t>
            </a:r>
            <a:r>
              <a:rPr lang="zh-CN" altLang="zh-CN" dirty="0"/>
              <a:t>（</a:t>
            </a:r>
            <a:r>
              <a:rPr lang="en-US" altLang="zh-CN" dirty="0"/>
              <a:t>COMPASS</a:t>
            </a:r>
            <a:r>
              <a:rPr lang="zh-CN" altLang="zh-CN" dirty="0"/>
              <a:t>）、</a:t>
            </a:r>
            <a:r>
              <a:rPr lang="en-US" altLang="zh-CN" dirty="0"/>
              <a:t>6.0(PROF_SIM)</a:t>
            </a:r>
            <a:r>
              <a:rPr lang="zh-CN" altLang="zh-CN" dirty="0"/>
              <a:t>、</a:t>
            </a:r>
            <a:r>
              <a:rPr lang="en-US" altLang="zh-CN" dirty="0"/>
              <a:t>7(HMMER) </a:t>
            </a:r>
            <a:r>
              <a:rPr lang="zh-CN" altLang="zh-CN" dirty="0"/>
              <a:t>、</a:t>
            </a:r>
            <a:r>
              <a:rPr lang="en-US" altLang="zh-CN" dirty="0"/>
              <a:t>9.4(PSI-blast)</a:t>
            </a:r>
            <a:r>
              <a:rPr lang="zh-CN" altLang="zh-CN" dirty="0"/>
              <a:t>和</a:t>
            </a:r>
            <a:r>
              <a:rPr lang="en-US" altLang="zh-CN" dirty="0"/>
              <a:t>63(blast)</a:t>
            </a:r>
            <a:r>
              <a:rPr lang="zh-CN" altLang="zh-CN" dirty="0"/>
              <a: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结构预测</a:t>
            </a:r>
          </a:p>
        </p:txBody>
      </p:sp>
      <p:sp>
        <p:nvSpPr>
          <p:cNvPr id="3" name="内容占位符 2"/>
          <p:cNvSpPr>
            <a:spLocks noGrp="1"/>
          </p:cNvSpPr>
          <p:nvPr>
            <p:ph idx="1"/>
          </p:nvPr>
        </p:nvSpPr>
        <p:spPr>
          <a:xfrm>
            <a:off x="821094" y="1735494"/>
            <a:ext cx="10114384" cy="4077477"/>
          </a:xfrm>
        </p:spPr>
        <p:txBody>
          <a:bodyPr>
            <a:normAutofit lnSpcReduction="10000"/>
          </a:bodyPr>
          <a:lstStyle/>
          <a:p>
            <a:pPr algn="just">
              <a:lnSpc>
                <a:spcPct val="120000"/>
              </a:lnSpc>
            </a:pPr>
            <a:r>
              <a:rPr lang="zh-CN" altLang="zh-CN" dirty="0"/>
              <a:t>在预测结构时，我们被允许使用与数据库中的序列的最佳匹配，而图</a:t>
            </a:r>
            <a:r>
              <a:rPr lang="en-US" altLang="zh-CN" dirty="0"/>
              <a:t>5</a:t>
            </a:r>
            <a:r>
              <a:rPr lang="zh-CN" altLang="zh-CN" dirty="0"/>
              <a:t>和图</a:t>
            </a:r>
            <a:r>
              <a:rPr lang="en-US" altLang="zh-CN" dirty="0"/>
              <a:t>6</a:t>
            </a:r>
            <a:r>
              <a:rPr lang="zh-CN" altLang="zh-CN" dirty="0"/>
              <a:t>显示了在给定水平上的所有对的分数分布。图</a:t>
            </a:r>
            <a:r>
              <a:rPr lang="en-US" altLang="zh-CN" dirty="0"/>
              <a:t>7a</a:t>
            </a:r>
            <a:r>
              <a:rPr lang="zh-CN" altLang="zh-CN" dirty="0"/>
              <a:t>显示了分数在</a:t>
            </a:r>
            <a:r>
              <a:rPr lang="en-US" altLang="zh-CN" dirty="0"/>
              <a:t>3691</a:t>
            </a:r>
            <a:r>
              <a:rPr lang="zh-CN" altLang="zh-CN" dirty="0"/>
              <a:t>个数据库扫描中每个最佳匹配的分布。图</a:t>
            </a:r>
            <a:r>
              <a:rPr lang="en-US" altLang="zh-CN" dirty="0"/>
              <a:t>7b</a:t>
            </a:r>
            <a:r>
              <a:rPr lang="zh-CN" altLang="zh-CN" dirty="0"/>
              <a:t>绘制了在</a:t>
            </a:r>
            <a:r>
              <a:rPr lang="en-US" altLang="zh-CN" dirty="0" err="1"/>
              <a:t>superfamily</a:t>
            </a:r>
            <a:r>
              <a:rPr lang="zh-CN" altLang="zh-CN" dirty="0"/>
              <a:t>水平或以下的最佳匹配的对齐得分分布。</a:t>
            </a:r>
            <a:endParaRPr lang="en-US" altLang="zh-CN" dirty="0"/>
          </a:p>
          <a:p>
            <a:pPr algn="just">
              <a:lnSpc>
                <a:spcPct val="120000"/>
              </a:lnSpc>
            </a:pPr>
            <a:r>
              <a:rPr lang="zh-CN" altLang="zh-CN" dirty="0"/>
              <a:t>类似地，图</a:t>
            </a:r>
            <a:r>
              <a:rPr lang="en-US" altLang="zh-CN" dirty="0"/>
              <a:t>7c</a:t>
            </a:r>
            <a:r>
              <a:rPr lang="zh-CN" altLang="zh-CN" dirty="0"/>
              <a:t>显示了在</a:t>
            </a:r>
            <a:r>
              <a:rPr lang="en-US" altLang="zh-CN" dirty="0"/>
              <a:t>fold</a:t>
            </a:r>
            <a:r>
              <a:rPr lang="zh-CN" altLang="zh-CN" dirty="0"/>
              <a:t>水平或以下的成对的分数分布。对于结构预测，模板的真实二级结构</a:t>
            </a:r>
            <a:r>
              <a:rPr lang="en-US" altLang="zh-CN" dirty="0"/>
              <a:t>HHsearch4</a:t>
            </a:r>
            <a:r>
              <a:rPr lang="zh-CN" altLang="zh-CN" dirty="0"/>
              <a:t>也可以使用。我们还显示了</a:t>
            </a:r>
            <a:r>
              <a:rPr lang="en-US" altLang="zh-CN" dirty="0"/>
              <a:t>HHsearch4g</a:t>
            </a:r>
            <a:r>
              <a:rPr lang="zh-CN" altLang="zh-CN" dirty="0"/>
              <a:t>的结果，这与</a:t>
            </a:r>
            <a:r>
              <a:rPr lang="en-US" altLang="zh-CN" dirty="0"/>
              <a:t>HHsearch4</a:t>
            </a:r>
            <a:r>
              <a:rPr lang="zh-CN" altLang="zh-CN" dirty="0"/>
              <a:t>相同，只是所有的对齐都已经用半全局算法重新对齐了。</a:t>
            </a: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C:\Users\dell\AppData\Roaming\Tencent\Users\1289342497\QQ\WinTemp\RichOle\{O}FTI6ZI`M(EX}@]]DBDKP.png"/>
          <p:cNvPicPr>
            <a:picLocks noChangeAspect="1" noChangeArrowheads="1"/>
          </p:cNvPicPr>
          <p:nvPr/>
        </p:nvPicPr>
        <p:blipFill>
          <a:blip r:embed="rId2" cstate="print"/>
          <a:srcRect/>
          <a:stretch>
            <a:fillRect/>
          </a:stretch>
        </p:blipFill>
        <p:spPr bwMode="auto">
          <a:xfrm>
            <a:off x="0" y="0"/>
            <a:ext cx="4263538" cy="5867374"/>
          </a:xfrm>
          <a:prstGeom prst="rect">
            <a:avLst/>
          </a:prstGeom>
          <a:noFill/>
        </p:spPr>
      </p:pic>
      <p:pic>
        <p:nvPicPr>
          <p:cNvPr id="21506" name="Picture 2" descr="C:\Users\dell\AppData\Roaming\Tencent\Users\1289342497\QQ\WinTemp\RichOle\ZF2(@%YZAPOZRTY5V5J%]XW.png"/>
          <p:cNvPicPr>
            <a:picLocks noChangeAspect="1" noChangeArrowheads="1"/>
          </p:cNvPicPr>
          <p:nvPr/>
        </p:nvPicPr>
        <p:blipFill>
          <a:blip r:embed="rId3" cstate="print"/>
          <a:srcRect/>
          <a:stretch>
            <a:fillRect/>
          </a:stretch>
        </p:blipFill>
        <p:spPr bwMode="auto">
          <a:xfrm>
            <a:off x="0" y="5905500"/>
            <a:ext cx="5781675" cy="952500"/>
          </a:xfrm>
          <a:prstGeom prst="rect">
            <a:avLst/>
          </a:prstGeom>
          <a:noFill/>
        </p:spPr>
      </p:pic>
      <p:sp>
        <p:nvSpPr>
          <p:cNvPr id="6" name="TextBox 5"/>
          <p:cNvSpPr txBox="1"/>
          <p:nvPr/>
        </p:nvSpPr>
        <p:spPr>
          <a:xfrm>
            <a:off x="5290456" y="947535"/>
            <a:ext cx="6391470" cy="5022914"/>
          </a:xfrm>
          <a:prstGeom prst="rect">
            <a:avLst/>
          </a:prstGeom>
          <a:noFill/>
        </p:spPr>
        <p:txBody>
          <a:bodyPr wrap="square" rtlCol="0">
            <a:spAutoFit/>
          </a:bodyPr>
          <a:lstStyle/>
          <a:p>
            <a:pPr algn="just">
              <a:lnSpc>
                <a:spcPct val="120000"/>
              </a:lnSpc>
            </a:pPr>
            <a:r>
              <a:rPr lang="zh-CN" altLang="zh-CN" dirty="0"/>
              <a:t>正如预期的那样，图</a:t>
            </a:r>
            <a:r>
              <a:rPr lang="en-US" altLang="zh-CN" dirty="0"/>
              <a:t>7</a:t>
            </a:r>
            <a:r>
              <a:rPr lang="zh-CN" altLang="zh-CN" dirty="0"/>
              <a:t>中的性能依赖于每次数据库扫描的对齐质量和灵敏度的组合，因为一种方法越敏感，它就越能将最好的</a:t>
            </a:r>
            <a:r>
              <a:rPr lang="en-US" altLang="zh-CN" dirty="0"/>
              <a:t>3D</a:t>
            </a:r>
            <a:r>
              <a:rPr lang="zh-CN" altLang="en-US" dirty="0"/>
              <a:t>模型</a:t>
            </a:r>
            <a:r>
              <a:rPr lang="en-US" altLang="zh-CN" dirty="0"/>
              <a:t>(template)</a:t>
            </a:r>
            <a:r>
              <a:rPr lang="zh-CN" altLang="zh-CN" dirty="0"/>
              <a:t>排在顶部。</a:t>
            </a:r>
            <a:endParaRPr lang="en-US" altLang="zh-CN" dirty="0"/>
          </a:p>
          <a:p>
            <a:pPr algn="just">
              <a:lnSpc>
                <a:spcPct val="120000"/>
              </a:lnSpc>
            </a:pPr>
            <a:r>
              <a:rPr lang="en-US" altLang="zh-CN" dirty="0"/>
              <a:t>HHsearch4</a:t>
            </a:r>
            <a:r>
              <a:rPr lang="zh-CN" altLang="zh-CN" dirty="0"/>
              <a:t>再次比</a:t>
            </a:r>
            <a:r>
              <a:rPr lang="en-US" altLang="zh-CN" dirty="0"/>
              <a:t>COMPASS</a:t>
            </a:r>
            <a:r>
              <a:rPr lang="zh-CN" altLang="zh-CN" dirty="0"/>
              <a:t>和</a:t>
            </a:r>
            <a:r>
              <a:rPr lang="en-US" altLang="zh-CN" dirty="0"/>
              <a:t>PROF_SIM</a:t>
            </a:r>
            <a:r>
              <a:rPr lang="zh-CN" altLang="zh-CN" dirty="0"/>
              <a:t>要好得多。</a:t>
            </a:r>
            <a:r>
              <a:rPr lang="en-US" altLang="zh-CN" dirty="0"/>
              <a:t>COMPASS</a:t>
            </a:r>
            <a:r>
              <a:rPr lang="zh-CN" altLang="zh-CN" dirty="0"/>
              <a:t>和</a:t>
            </a:r>
            <a:r>
              <a:rPr lang="en-US" altLang="zh-CN" dirty="0"/>
              <a:t>PROF_SIM</a:t>
            </a:r>
            <a:r>
              <a:rPr lang="zh-CN" altLang="zh-CN" dirty="0"/>
              <a:t>比</a:t>
            </a:r>
            <a:r>
              <a:rPr lang="en-US" altLang="zh-CN" dirty="0"/>
              <a:t>PSI-blast</a:t>
            </a:r>
            <a:r>
              <a:rPr lang="zh-CN" altLang="zh-CN" dirty="0"/>
              <a:t>和</a:t>
            </a:r>
            <a:r>
              <a:rPr lang="en-US" altLang="zh-CN" dirty="0"/>
              <a:t>HMMER</a:t>
            </a:r>
            <a:r>
              <a:rPr lang="zh-CN" altLang="zh-CN" dirty="0"/>
              <a:t>要好得多，因为它们有很多优点，更高的</a:t>
            </a:r>
            <a:r>
              <a:rPr lang="zh-CN" altLang="en-US" dirty="0"/>
              <a:t>灵敏度</a:t>
            </a:r>
            <a:r>
              <a:rPr lang="zh-CN" altLang="zh-CN" dirty="0"/>
              <a:t>。</a:t>
            </a:r>
            <a:endParaRPr lang="en-US" altLang="zh-CN" dirty="0"/>
          </a:p>
          <a:p>
            <a:pPr algn="just">
              <a:lnSpc>
                <a:spcPct val="120000"/>
              </a:lnSpc>
            </a:pPr>
            <a:r>
              <a:rPr lang="zh-CN" altLang="zh-CN" dirty="0"/>
              <a:t>有点令人惊讶的是，</a:t>
            </a:r>
            <a:r>
              <a:rPr lang="en-US" altLang="zh-CN" dirty="0"/>
              <a:t>PROF_SIM</a:t>
            </a:r>
            <a:r>
              <a:rPr lang="zh-CN" altLang="zh-CN" dirty="0"/>
              <a:t>在</a:t>
            </a:r>
            <a:r>
              <a:rPr lang="en-US" altLang="zh-CN" dirty="0"/>
              <a:t> </a:t>
            </a:r>
            <a:r>
              <a:rPr lang="en-US" altLang="zh-CN" dirty="0" err="1"/>
              <a:t>superfamily</a:t>
            </a:r>
            <a:r>
              <a:rPr lang="en-US" altLang="zh-CN" dirty="0"/>
              <a:t> </a:t>
            </a:r>
            <a:r>
              <a:rPr lang="zh-CN" altLang="zh-CN" dirty="0"/>
              <a:t>水平上比</a:t>
            </a:r>
            <a:r>
              <a:rPr lang="en-US" altLang="zh-CN" dirty="0"/>
              <a:t>COMPASS</a:t>
            </a:r>
            <a:r>
              <a:rPr lang="zh-CN" altLang="zh-CN" dirty="0"/>
              <a:t>要好，特别是在</a:t>
            </a:r>
            <a:r>
              <a:rPr lang="en-US" altLang="zh-CN" dirty="0"/>
              <a:t>fold</a:t>
            </a:r>
            <a:r>
              <a:rPr lang="zh-CN" altLang="en-US" dirty="0"/>
              <a:t>水平</a:t>
            </a:r>
            <a:r>
              <a:rPr lang="zh-CN" altLang="zh-CN" dirty="0"/>
              <a:t>上。</a:t>
            </a:r>
            <a:endParaRPr lang="en-US" altLang="zh-CN" dirty="0"/>
          </a:p>
          <a:p>
            <a:pPr algn="just">
              <a:lnSpc>
                <a:spcPct val="120000"/>
              </a:lnSpc>
            </a:pPr>
            <a:r>
              <a:rPr lang="zh-CN" altLang="zh-CN" dirty="0"/>
              <a:t>我们认为，计算其</a:t>
            </a:r>
            <a:r>
              <a:rPr lang="en-US" altLang="zh-CN" dirty="0"/>
              <a:t>P</a:t>
            </a:r>
            <a:r>
              <a:rPr lang="zh-CN" altLang="zh-CN" dirty="0"/>
              <a:t>值的方法是导致图</a:t>
            </a:r>
            <a:r>
              <a:rPr lang="en-US" altLang="zh-CN" dirty="0"/>
              <a:t>2-4 PROF_SIM</a:t>
            </a:r>
            <a:r>
              <a:rPr lang="zh-CN" altLang="zh-CN" dirty="0"/>
              <a:t>的灵敏度</a:t>
            </a:r>
            <a:r>
              <a:rPr lang="zh-CN" altLang="en-US" dirty="0"/>
              <a:t>处于</a:t>
            </a:r>
            <a:r>
              <a:rPr lang="zh-CN" altLang="zh-CN" dirty="0"/>
              <a:t>次优</a:t>
            </a:r>
            <a:r>
              <a:rPr lang="zh-CN" altLang="en-US" dirty="0"/>
              <a:t>状态</a:t>
            </a:r>
            <a:r>
              <a:rPr lang="zh-CN" altLang="zh-CN" dirty="0"/>
              <a:t>的原因。</a:t>
            </a:r>
            <a:r>
              <a:rPr lang="zh-CN" altLang="en-US" dirty="0"/>
              <a:t>在每次扫描的基础上，它似乎比</a:t>
            </a:r>
            <a:r>
              <a:rPr lang="en-US" altLang="zh-CN" dirty="0"/>
              <a:t>COMPASS</a:t>
            </a:r>
            <a:r>
              <a:rPr lang="zh-CN" altLang="en-US" dirty="0"/>
              <a:t>更好地将最佳结构模型排名在顶部，至少在</a:t>
            </a:r>
            <a:r>
              <a:rPr lang="en-US" altLang="zh-CN" dirty="0"/>
              <a:t>family</a:t>
            </a:r>
            <a:r>
              <a:rPr lang="zh-CN" altLang="en-US" dirty="0"/>
              <a:t>水平上如此。</a:t>
            </a:r>
            <a:endParaRPr lang="en-US" altLang="zh-CN" dirty="0"/>
          </a:p>
          <a:p>
            <a:pPr algn="just">
              <a:lnSpc>
                <a:spcPct val="120000"/>
              </a:lnSpc>
            </a:pPr>
            <a:endParaRPr lang="zh-CN" altLang="zh-CN" dirty="0"/>
          </a:p>
          <a:p>
            <a:pPr algn="just">
              <a:lnSpc>
                <a:spcPct val="120000"/>
              </a:lnSpc>
            </a:pPr>
            <a:r>
              <a:rPr lang="zh-CN" altLang="zh-CN" dirty="0"/>
              <a:t>最后，</a:t>
            </a:r>
            <a:r>
              <a:rPr lang="en-US" altLang="zh-CN" dirty="0"/>
              <a:t>HHSearch4g</a:t>
            </a:r>
            <a:r>
              <a:rPr lang="zh-CN" altLang="zh-CN" dirty="0"/>
              <a:t>的对齐性能比</a:t>
            </a:r>
            <a:r>
              <a:rPr lang="en-US" altLang="zh-CN" dirty="0"/>
              <a:t>HHSearch4</a:t>
            </a:r>
            <a:r>
              <a:rPr lang="zh-CN" altLang="zh-CN" dirty="0"/>
              <a:t>要好一些。</a:t>
            </a:r>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8962" y="625152"/>
            <a:ext cx="2052735" cy="1231639"/>
          </a:xfrm>
        </p:spPr>
        <p:txBody>
          <a:bodyPr>
            <a:normAutofit fontScale="90000"/>
          </a:bodyPr>
          <a:lstStyle/>
          <a:p>
            <a:r>
              <a:rPr lang="zh-CN" altLang="zh-CN" b="1" dirty="0"/>
              <a:t>结论</a:t>
            </a:r>
            <a:r>
              <a:rPr lang="zh-CN" altLang="zh-CN" dirty="0"/>
              <a:t> </a:t>
            </a:r>
            <a:br>
              <a:rPr lang="zh-CN" altLang="zh-CN" dirty="0"/>
            </a:br>
            <a:endParaRPr lang="zh-CN" altLang="en-US" dirty="0"/>
          </a:p>
        </p:txBody>
      </p:sp>
      <p:sp>
        <p:nvSpPr>
          <p:cNvPr id="3" name="内容占位符 2"/>
          <p:cNvSpPr>
            <a:spLocks noGrp="1"/>
          </p:cNvSpPr>
          <p:nvPr>
            <p:ph idx="1"/>
          </p:nvPr>
        </p:nvSpPr>
        <p:spPr>
          <a:xfrm>
            <a:off x="838200" y="1390261"/>
            <a:ext cx="10515600" cy="4786702"/>
          </a:xfrm>
        </p:spPr>
        <p:txBody>
          <a:bodyPr>
            <a:normAutofit fontScale="85000" lnSpcReduction="20000"/>
          </a:bodyPr>
          <a:lstStyle/>
          <a:p>
            <a:pPr algn="just">
              <a:lnSpc>
                <a:spcPct val="120000"/>
              </a:lnSpc>
            </a:pPr>
            <a:r>
              <a:rPr lang="zh-CN" altLang="zh-CN" sz="3100" dirty="0"/>
              <a:t>我们将</a:t>
            </a:r>
            <a:r>
              <a:rPr lang="en-US" altLang="zh-CN" sz="3100" dirty="0"/>
              <a:t>hmm</a:t>
            </a:r>
            <a:r>
              <a:rPr lang="zh-CN" altLang="zh-CN" sz="3100" dirty="0"/>
              <a:t>序列比对结果推广到</a:t>
            </a:r>
            <a:r>
              <a:rPr lang="en-US" altLang="zh-CN" dirty="0"/>
              <a:t>profile </a:t>
            </a:r>
            <a:r>
              <a:rPr lang="en-US" altLang="zh-CN" sz="3100" dirty="0"/>
              <a:t>hmm</a:t>
            </a:r>
            <a:r>
              <a:rPr lang="zh-CN" altLang="zh-CN" sz="3100" dirty="0"/>
              <a:t>的成对比对中，并提出了 一种快速算法，使对数和概率分数最大化，即众所周知的对数概率分数。提出了一种新的相关评分，可以</a:t>
            </a:r>
            <a:r>
              <a:rPr lang="zh-CN" altLang="en-US" sz="3100" dirty="0"/>
              <a:t>无代价地</a:t>
            </a:r>
            <a:r>
              <a:rPr lang="zh-CN" altLang="zh-CN" sz="3100" dirty="0"/>
              <a:t>提高</a:t>
            </a:r>
            <a:r>
              <a:rPr lang="en-US" altLang="zh-CN" sz="3100" dirty="0"/>
              <a:t>5-10%</a:t>
            </a:r>
            <a:r>
              <a:rPr lang="zh-CN" altLang="zh-CN" sz="3100" dirty="0"/>
              <a:t>的灵敏度，并且可以很容易地应用于其他相似</a:t>
            </a:r>
            <a:r>
              <a:rPr lang="zh-CN" altLang="en-US" sz="3100" dirty="0"/>
              <a:t>性</a:t>
            </a:r>
            <a:r>
              <a:rPr lang="zh-CN" altLang="zh-CN" sz="3100" dirty="0"/>
              <a:t>搜索方法。</a:t>
            </a:r>
            <a:endParaRPr lang="en-US" altLang="zh-CN" sz="3100" dirty="0"/>
          </a:p>
          <a:p>
            <a:pPr algn="just">
              <a:lnSpc>
                <a:spcPct val="120000"/>
              </a:lnSpc>
            </a:pPr>
            <a:r>
              <a:rPr lang="zh-CN" altLang="zh-CN" sz="3100" dirty="0"/>
              <a:t>此外</a:t>
            </a:r>
            <a:r>
              <a:rPr lang="zh-CN" altLang="en-US" sz="3100" dirty="0"/>
              <a:t>，</a:t>
            </a:r>
            <a:r>
              <a:rPr lang="zh-CN" altLang="zh-CN" sz="3100" dirty="0"/>
              <a:t>我们还提出了一种统计方法，利用二级结构预测的置信度值，对预测的</a:t>
            </a:r>
            <a:r>
              <a:rPr lang="zh-CN" altLang="en-US" sz="3100" dirty="0"/>
              <a:t>已知</a:t>
            </a:r>
            <a:r>
              <a:rPr lang="zh-CN" altLang="zh-CN" sz="3100" dirty="0"/>
              <a:t>二级结构和预测的</a:t>
            </a:r>
            <a:r>
              <a:rPr lang="zh-CN" altLang="en-US" sz="3100" dirty="0"/>
              <a:t>预测</a:t>
            </a:r>
            <a:r>
              <a:rPr lang="zh-CN" altLang="zh-CN" sz="3100" dirty="0"/>
              <a:t>二级结构进行评分。</a:t>
            </a:r>
            <a:endParaRPr lang="en-US" altLang="zh-CN" sz="3100" dirty="0"/>
          </a:p>
          <a:p>
            <a:pPr algn="just">
              <a:lnSpc>
                <a:spcPct val="120000"/>
              </a:lnSpc>
            </a:pPr>
            <a:r>
              <a:rPr lang="zh-CN" altLang="zh-CN" sz="3100" dirty="0"/>
              <a:t>在这些方法的基础上</a:t>
            </a:r>
            <a:r>
              <a:rPr lang="zh-CN" altLang="en-US" sz="3100" dirty="0"/>
              <a:t>，</a:t>
            </a:r>
            <a:r>
              <a:rPr lang="zh-CN" altLang="zh-CN" sz="3100" dirty="0"/>
              <a:t>我们开发了同源性检测工具</a:t>
            </a:r>
            <a:r>
              <a:rPr lang="en-US" altLang="zh-CN" sz="3100" dirty="0" err="1"/>
              <a:t>HHsearch</a:t>
            </a:r>
            <a:r>
              <a:rPr lang="zh-CN" altLang="zh-CN" sz="3100" dirty="0"/>
              <a:t>，该工具与其他</a:t>
            </a:r>
            <a:r>
              <a:rPr lang="en-US" altLang="zh-CN" sz="3100" dirty="0"/>
              <a:t>5</a:t>
            </a:r>
            <a:r>
              <a:rPr lang="zh-CN" altLang="zh-CN" sz="3100" dirty="0"/>
              <a:t>个同源性检测工具一起在序列相似性模糊带（</a:t>
            </a:r>
            <a:r>
              <a:rPr lang="en-US" altLang="zh-CN" sz="3100" dirty="0"/>
              <a:t>20%</a:t>
            </a:r>
            <a:r>
              <a:rPr lang="zh-CN" altLang="zh-CN" sz="3100" dirty="0"/>
              <a:t>序列一致性）以下的</a:t>
            </a:r>
            <a:r>
              <a:rPr lang="zh-CN" altLang="en-US" sz="3100" dirty="0"/>
              <a:t>困难的</a:t>
            </a:r>
            <a:r>
              <a:rPr lang="zh-CN" altLang="zh-CN" sz="3100" dirty="0"/>
              <a:t>数据集上进行了基准测试。</a:t>
            </a:r>
            <a:r>
              <a:rPr lang="en-US" altLang="zh-CN" sz="3100" dirty="0" err="1"/>
              <a:t>HHsearch</a:t>
            </a:r>
            <a:r>
              <a:rPr lang="zh-CN" altLang="zh-CN" sz="3100" dirty="0"/>
              <a:t>在灵敏度和对准质量方面都比现有的方法有了显著的改进</a:t>
            </a:r>
            <a:r>
              <a:rPr lang="zh-CN" altLang="en-US" sz="3100" dirty="0"/>
              <a:t>，</a:t>
            </a:r>
            <a:r>
              <a:rPr lang="zh-CN" altLang="zh-CN" sz="3100" dirty="0"/>
              <a:t>并分析了其对这一改进的贡献。 </a:t>
            </a:r>
          </a:p>
          <a:p>
            <a:pPr>
              <a:lnSpc>
                <a:spcPct val="120000"/>
              </a:lnSpc>
            </a:pP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0208" y="1172482"/>
            <a:ext cx="10515600" cy="4351338"/>
          </a:xfrm>
        </p:spPr>
        <p:txBody>
          <a:bodyPr>
            <a:normAutofit fontScale="92500" lnSpcReduction="20000"/>
          </a:bodyPr>
          <a:lstStyle/>
          <a:p>
            <a:pPr algn="just">
              <a:lnSpc>
                <a:spcPct val="120000"/>
              </a:lnSpc>
            </a:pPr>
            <a:r>
              <a:rPr lang="zh-CN" altLang="zh-CN" dirty="0"/>
              <a:t>两个服务器</a:t>
            </a:r>
            <a:r>
              <a:rPr lang="en-US" altLang="zh-CN" dirty="0"/>
              <a:t>(Hhpred.2/3)</a:t>
            </a:r>
            <a:r>
              <a:rPr lang="zh-CN" altLang="zh-CN" dirty="0"/>
              <a:t>使用</a:t>
            </a:r>
            <a:r>
              <a:rPr lang="en-US" altLang="zh-CN" dirty="0" err="1"/>
              <a:t>HHsearch</a:t>
            </a:r>
            <a:r>
              <a:rPr lang="zh-CN" altLang="zh-CN" dirty="0"/>
              <a:t>已经注册</a:t>
            </a:r>
            <a:r>
              <a:rPr lang="zh-CN" altLang="en-US" dirty="0"/>
              <a:t>到</a:t>
            </a:r>
            <a:r>
              <a:rPr lang="zh-CN" altLang="zh-CN" dirty="0"/>
              <a:t>盲结构预测竞赛</a:t>
            </a:r>
            <a:r>
              <a:rPr lang="en-US" altLang="zh-CN" dirty="0"/>
              <a:t>CAFASP4</a:t>
            </a:r>
            <a:r>
              <a:rPr lang="zh-CN" altLang="zh-CN" dirty="0"/>
              <a:t>和</a:t>
            </a:r>
            <a:r>
              <a:rPr lang="en-US" altLang="zh-CN" dirty="0" err="1"/>
              <a:t>LiveBench</a:t>
            </a:r>
            <a:r>
              <a:rPr lang="zh-CN" altLang="zh-CN" dirty="0"/>
              <a:t>。初步结果低于我们的预期</a:t>
            </a:r>
            <a:r>
              <a:rPr lang="zh-CN" altLang="en-US" dirty="0"/>
              <a:t>，</a:t>
            </a:r>
            <a:r>
              <a:rPr lang="zh-CN" altLang="zh-CN" dirty="0"/>
              <a:t>并表明</a:t>
            </a:r>
            <a:r>
              <a:rPr lang="zh-CN" altLang="en-US" dirty="0"/>
              <a:t>是</a:t>
            </a:r>
            <a:r>
              <a:rPr lang="en-US" altLang="zh-CN" dirty="0"/>
              <a:t>multiple alignment construction method</a:t>
            </a:r>
            <a:r>
              <a:rPr lang="zh-CN" altLang="zh-CN" dirty="0"/>
              <a:t>而不是</a:t>
            </a:r>
            <a:r>
              <a:rPr lang="en-US" altLang="zh-CN" dirty="0" err="1"/>
              <a:t>HHsearch</a:t>
            </a:r>
            <a:r>
              <a:rPr lang="zh-CN" altLang="zh-CN" dirty="0"/>
              <a:t>限制了性能，因为它以灵敏度为代价，过于适应高选择性。我们计划通过使用分离的对齐数据库来进行结构预测和同源性检测来改进这一点。 </a:t>
            </a:r>
          </a:p>
          <a:p>
            <a:pPr algn="just">
              <a:lnSpc>
                <a:spcPct val="120000"/>
              </a:lnSpc>
            </a:pPr>
            <a:r>
              <a:rPr lang="zh-CN" altLang="zh-CN" dirty="0"/>
              <a:t>我们希望</a:t>
            </a:r>
            <a:r>
              <a:rPr lang="en-US" altLang="zh-CN" dirty="0" err="1"/>
              <a:t>HHsearch</a:t>
            </a:r>
            <a:r>
              <a:rPr lang="zh-CN" altLang="zh-CN" dirty="0"/>
              <a:t>能够成为功能注释、结构预测和蛋白质进化的有用工具。我们已经建立了一个用于同源性检测和结构预测的</a:t>
            </a:r>
            <a:r>
              <a:rPr lang="en-US" altLang="zh-CN" dirty="0"/>
              <a:t>web</a:t>
            </a:r>
            <a:r>
              <a:rPr lang="zh-CN" altLang="zh-CN" dirty="0"/>
              <a:t>服务器，我们计划将其扩展到一个结构和功能预测管道中，以最大的灵活性来手动使用。但是</a:t>
            </a:r>
            <a:r>
              <a:rPr lang="en-US" altLang="zh-CN" dirty="0" err="1"/>
              <a:t>HHsearch</a:t>
            </a:r>
            <a:r>
              <a:rPr lang="zh-CN" altLang="zh-CN" dirty="0"/>
              <a:t>的速度也应该允许一个应用程序应用到大规模的自动注释项目，任何</a:t>
            </a:r>
            <a:r>
              <a:rPr lang="zh-CN" altLang="en-US" dirty="0"/>
              <a:t>这个方向上的</a:t>
            </a:r>
            <a:r>
              <a:rPr lang="zh-CN" altLang="zh-CN" dirty="0"/>
              <a:t>请求</a:t>
            </a:r>
            <a:r>
              <a:rPr lang="zh-CN" altLang="en-US" dirty="0"/>
              <a:t>我们</a:t>
            </a:r>
            <a:r>
              <a:rPr lang="zh-CN" altLang="zh-CN" dirty="0"/>
              <a:t>都欢迎</a:t>
            </a:r>
            <a:r>
              <a:rPr lang="zh-CN" altLang="en-US" dirty="0"/>
              <a:t>。</a:t>
            </a:r>
            <a:endParaRPr lang="zh-CN" altLang="zh-CN" dirty="0"/>
          </a:p>
          <a:p>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1547" y="2651125"/>
            <a:ext cx="10515600" cy="1325563"/>
          </a:xfrm>
        </p:spPr>
        <p:txBody>
          <a:bodyPr>
            <a:noAutofit/>
          </a:bodyPr>
          <a:lstStyle/>
          <a:p>
            <a:pPr algn="ctr"/>
            <a:r>
              <a:rPr lang="zh-CN" altLang="en-US" sz="9600" b="1" dirty="0">
                <a:latin typeface="华文琥珀" pitchFamily="2" charset="-122"/>
                <a:ea typeface="华文琥珀" pitchFamily="2" charset="-122"/>
              </a:rPr>
              <a:t>谢谢观看！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B76C014-3E29-4103-B8DD-0C05BFA2E465}"/>
              </a:ext>
            </a:extLst>
          </p:cNvPr>
          <p:cNvSpPr txBox="1"/>
          <p:nvPr/>
        </p:nvSpPr>
        <p:spPr>
          <a:xfrm>
            <a:off x="286871" y="215154"/>
            <a:ext cx="3270447" cy="369332"/>
          </a:xfrm>
          <a:prstGeom prst="rect">
            <a:avLst/>
          </a:prstGeom>
          <a:noFill/>
        </p:spPr>
        <p:txBody>
          <a:bodyPr wrap="none" rtlCol="0">
            <a:spAutoFit/>
          </a:bodyPr>
          <a:lstStyle/>
          <a:p>
            <a:r>
              <a:rPr lang="zh-CN" altLang="en-US"/>
              <a:t>隐马尔科夫模型用于序列比对</a:t>
            </a:r>
          </a:p>
        </p:txBody>
      </p:sp>
      <p:sp>
        <p:nvSpPr>
          <p:cNvPr id="9" name="文本框 8">
            <a:extLst>
              <a:ext uri="{FF2B5EF4-FFF2-40B4-BE49-F238E27FC236}">
                <a16:creationId xmlns:a16="http://schemas.microsoft.com/office/drawing/2014/main" id="{34372387-F4ED-4457-BB8D-44012B73994E}"/>
              </a:ext>
            </a:extLst>
          </p:cNvPr>
          <p:cNvSpPr txBox="1"/>
          <p:nvPr/>
        </p:nvSpPr>
        <p:spPr>
          <a:xfrm>
            <a:off x="770965" y="1048871"/>
            <a:ext cx="1338828" cy="369332"/>
          </a:xfrm>
          <a:prstGeom prst="rect">
            <a:avLst/>
          </a:prstGeom>
          <a:noFill/>
        </p:spPr>
        <p:txBody>
          <a:bodyPr wrap="none" rtlCol="0">
            <a:spAutoFit/>
          </a:bodyPr>
          <a:lstStyle/>
          <a:p>
            <a:r>
              <a:rPr lang="zh-CN" altLang="en-US">
                <a:solidFill>
                  <a:srgbClr val="FF0000"/>
                </a:solidFill>
              </a:rPr>
              <a:t>双序列比对</a:t>
            </a:r>
          </a:p>
        </p:txBody>
      </p:sp>
      <p:pic>
        <p:nvPicPr>
          <p:cNvPr id="12" name="图片 11">
            <a:extLst>
              <a:ext uri="{FF2B5EF4-FFF2-40B4-BE49-F238E27FC236}">
                <a16:creationId xmlns:a16="http://schemas.microsoft.com/office/drawing/2014/main" id="{44DFC394-E09E-4F06-B543-174A3076E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748" y="1775013"/>
            <a:ext cx="5711386" cy="3539106"/>
          </a:xfrm>
          <a:prstGeom prst="rect">
            <a:avLst/>
          </a:prstGeom>
        </p:spPr>
      </p:pic>
      <p:pic>
        <p:nvPicPr>
          <p:cNvPr id="10" name="图片 9">
            <a:extLst>
              <a:ext uri="{FF2B5EF4-FFF2-40B4-BE49-F238E27FC236}">
                <a16:creationId xmlns:a16="http://schemas.microsoft.com/office/drawing/2014/main" id="{B5E85355-7DC9-4576-B40F-58BD2FAF8E48}"/>
              </a:ext>
            </a:extLst>
          </p:cNvPr>
          <p:cNvPicPr>
            <a:picLocks noChangeAspect="1"/>
          </p:cNvPicPr>
          <p:nvPr/>
        </p:nvPicPr>
        <p:blipFill rotWithShape="1">
          <a:blip r:embed="rId3"/>
          <a:srcRect r="48506"/>
          <a:stretch/>
        </p:blipFill>
        <p:spPr>
          <a:xfrm>
            <a:off x="1413485" y="2257470"/>
            <a:ext cx="3723291" cy="2798307"/>
          </a:xfrm>
          <a:prstGeom prst="rect">
            <a:avLst/>
          </a:prstGeom>
        </p:spPr>
      </p:pic>
    </p:spTree>
    <p:extLst>
      <p:ext uri="{BB962C8B-B14F-4D97-AF65-F5344CB8AC3E}">
        <p14:creationId xmlns:p14="http://schemas.microsoft.com/office/powerpoint/2010/main" val="192209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B76C014-3E29-4103-B8DD-0C05BFA2E465}"/>
              </a:ext>
            </a:extLst>
          </p:cNvPr>
          <p:cNvSpPr txBox="1"/>
          <p:nvPr/>
        </p:nvSpPr>
        <p:spPr>
          <a:xfrm>
            <a:off x="286871" y="215154"/>
            <a:ext cx="3270447" cy="369332"/>
          </a:xfrm>
          <a:prstGeom prst="rect">
            <a:avLst/>
          </a:prstGeom>
          <a:noFill/>
        </p:spPr>
        <p:txBody>
          <a:bodyPr wrap="none" rtlCol="0">
            <a:spAutoFit/>
          </a:bodyPr>
          <a:lstStyle/>
          <a:p>
            <a:r>
              <a:rPr lang="zh-CN" altLang="en-US"/>
              <a:t>隐马尔科夫模型用于序列比对</a:t>
            </a:r>
          </a:p>
        </p:txBody>
      </p:sp>
      <p:sp>
        <p:nvSpPr>
          <p:cNvPr id="9" name="文本框 8">
            <a:extLst>
              <a:ext uri="{FF2B5EF4-FFF2-40B4-BE49-F238E27FC236}">
                <a16:creationId xmlns:a16="http://schemas.microsoft.com/office/drawing/2014/main" id="{34372387-F4ED-4457-BB8D-44012B73994E}"/>
              </a:ext>
            </a:extLst>
          </p:cNvPr>
          <p:cNvSpPr txBox="1"/>
          <p:nvPr/>
        </p:nvSpPr>
        <p:spPr>
          <a:xfrm>
            <a:off x="770965" y="1048871"/>
            <a:ext cx="1338828" cy="369332"/>
          </a:xfrm>
          <a:prstGeom prst="rect">
            <a:avLst/>
          </a:prstGeom>
          <a:noFill/>
        </p:spPr>
        <p:txBody>
          <a:bodyPr wrap="none" rtlCol="0">
            <a:spAutoFit/>
          </a:bodyPr>
          <a:lstStyle/>
          <a:p>
            <a:r>
              <a:rPr lang="zh-CN" altLang="en-US">
                <a:solidFill>
                  <a:srgbClr val="FF0000"/>
                </a:solidFill>
              </a:rPr>
              <a:t>双序列比对</a:t>
            </a:r>
          </a:p>
        </p:txBody>
      </p:sp>
      <p:pic>
        <p:nvPicPr>
          <p:cNvPr id="10" name="图片 9">
            <a:extLst>
              <a:ext uri="{FF2B5EF4-FFF2-40B4-BE49-F238E27FC236}">
                <a16:creationId xmlns:a16="http://schemas.microsoft.com/office/drawing/2014/main" id="{B5E85355-7DC9-4576-B40F-58BD2FAF8E48}"/>
              </a:ext>
            </a:extLst>
          </p:cNvPr>
          <p:cNvPicPr>
            <a:picLocks noChangeAspect="1"/>
          </p:cNvPicPr>
          <p:nvPr/>
        </p:nvPicPr>
        <p:blipFill>
          <a:blip r:embed="rId2"/>
          <a:stretch>
            <a:fillRect/>
          </a:stretch>
        </p:blipFill>
        <p:spPr>
          <a:xfrm>
            <a:off x="1922094" y="3114196"/>
            <a:ext cx="7264504" cy="2811474"/>
          </a:xfrm>
          <a:prstGeom prst="rect">
            <a:avLst/>
          </a:prstGeom>
        </p:spPr>
      </p:pic>
      <p:sp>
        <p:nvSpPr>
          <p:cNvPr id="2" name="文本框 1">
            <a:extLst>
              <a:ext uri="{FF2B5EF4-FFF2-40B4-BE49-F238E27FC236}">
                <a16:creationId xmlns:a16="http://schemas.microsoft.com/office/drawing/2014/main" id="{1DFD4424-C79A-4FF4-A1AC-4D063A020698}"/>
              </a:ext>
            </a:extLst>
          </p:cNvPr>
          <p:cNvSpPr txBox="1"/>
          <p:nvPr/>
        </p:nvSpPr>
        <p:spPr>
          <a:xfrm>
            <a:off x="4511817" y="736550"/>
            <a:ext cx="1569660" cy="369332"/>
          </a:xfrm>
          <a:prstGeom prst="rect">
            <a:avLst/>
          </a:prstGeom>
          <a:noFill/>
        </p:spPr>
        <p:txBody>
          <a:bodyPr wrap="none" rtlCol="0">
            <a:spAutoFit/>
          </a:bodyPr>
          <a:lstStyle/>
          <a:p>
            <a:r>
              <a:rPr lang="zh-CN" altLang="en-US"/>
              <a:t>状态转移矩阵</a:t>
            </a:r>
          </a:p>
        </p:txBody>
      </p:sp>
      <p:sp>
        <p:nvSpPr>
          <p:cNvPr id="3" name="文本框 2">
            <a:extLst>
              <a:ext uri="{FF2B5EF4-FFF2-40B4-BE49-F238E27FC236}">
                <a16:creationId xmlns:a16="http://schemas.microsoft.com/office/drawing/2014/main" id="{78B43046-3DF1-4AAE-81A9-4F0E9F70AA46}"/>
              </a:ext>
            </a:extLst>
          </p:cNvPr>
          <p:cNvSpPr txBox="1"/>
          <p:nvPr/>
        </p:nvSpPr>
        <p:spPr>
          <a:xfrm>
            <a:off x="8104094" y="679539"/>
            <a:ext cx="1569660" cy="369332"/>
          </a:xfrm>
          <a:prstGeom prst="rect">
            <a:avLst/>
          </a:prstGeom>
          <a:noFill/>
        </p:spPr>
        <p:txBody>
          <a:bodyPr wrap="none" rtlCol="0">
            <a:spAutoFit/>
          </a:bodyPr>
          <a:lstStyle/>
          <a:p>
            <a:r>
              <a:rPr lang="zh-CN" altLang="en-US"/>
              <a:t>观测概率矩阵</a:t>
            </a:r>
          </a:p>
        </p:txBody>
      </p:sp>
      <p:graphicFrame>
        <p:nvGraphicFramePr>
          <p:cNvPr id="4" name="表格 5">
            <a:extLst>
              <a:ext uri="{FF2B5EF4-FFF2-40B4-BE49-F238E27FC236}">
                <a16:creationId xmlns:a16="http://schemas.microsoft.com/office/drawing/2014/main" id="{0BE03856-796F-47EB-A215-DF60F709E281}"/>
              </a:ext>
            </a:extLst>
          </p:cNvPr>
          <p:cNvGraphicFramePr>
            <a:graphicFrameLocks noGrp="1"/>
          </p:cNvGraphicFramePr>
          <p:nvPr>
            <p:extLst/>
          </p:nvPr>
        </p:nvGraphicFramePr>
        <p:xfrm>
          <a:off x="3403599" y="1107661"/>
          <a:ext cx="3786096" cy="1483360"/>
        </p:xfrm>
        <a:graphic>
          <a:graphicData uri="http://schemas.openxmlformats.org/drawingml/2006/table">
            <a:tbl>
              <a:tblPr firstRow="1" bandRow="1">
                <a:tableStyleId>{5C22544A-7EE6-4342-B048-85BDC9FD1C3A}</a:tableStyleId>
              </a:tblPr>
              <a:tblGrid>
                <a:gridCol w="946524">
                  <a:extLst>
                    <a:ext uri="{9D8B030D-6E8A-4147-A177-3AD203B41FA5}">
                      <a16:colId xmlns:a16="http://schemas.microsoft.com/office/drawing/2014/main" val="2626163900"/>
                    </a:ext>
                  </a:extLst>
                </a:gridCol>
                <a:gridCol w="946524">
                  <a:extLst>
                    <a:ext uri="{9D8B030D-6E8A-4147-A177-3AD203B41FA5}">
                      <a16:colId xmlns:a16="http://schemas.microsoft.com/office/drawing/2014/main" val="2906555262"/>
                    </a:ext>
                  </a:extLst>
                </a:gridCol>
                <a:gridCol w="946524">
                  <a:extLst>
                    <a:ext uri="{9D8B030D-6E8A-4147-A177-3AD203B41FA5}">
                      <a16:colId xmlns:a16="http://schemas.microsoft.com/office/drawing/2014/main" val="3921257818"/>
                    </a:ext>
                  </a:extLst>
                </a:gridCol>
                <a:gridCol w="946524">
                  <a:extLst>
                    <a:ext uri="{9D8B030D-6E8A-4147-A177-3AD203B41FA5}">
                      <a16:colId xmlns:a16="http://schemas.microsoft.com/office/drawing/2014/main" val="3742633067"/>
                    </a:ext>
                  </a:extLst>
                </a:gridCol>
              </a:tblGrid>
              <a:tr h="370840">
                <a:tc>
                  <a:txBody>
                    <a:bodyPr/>
                    <a:lstStyle/>
                    <a:p>
                      <a:endParaRPr lang="zh-CN" altLang="en-US"/>
                    </a:p>
                  </a:txBody>
                  <a:tcPr/>
                </a:tc>
                <a:tc>
                  <a:txBody>
                    <a:bodyPr/>
                    <a:lstStyle/>
                    <a:p>
                      <a:r>
                        <a:rPr lang="en-US" altLang="zh-CN"/>
                        <a:t>M</a:t>
                      </a:r>
                      <a:endParaRPr lang="zh-CN" altLang="en-US"/>
                    </a:p>
                  </a:txBody>
                  <a:tcPr/>
                </a:tc>
                <a:tc>
                  <a:txBody>
                    <a:bodyPr/>
                    <a:lstStyle/>
                    <a:p>
                      <a:r>
                        <a:rPr lang="en-US" altLang="zh-CN"/>
                        <a:t>X</a:t>
                      </a:r>
                      <a:endParaRPr lang="zh-CN" altLang="en-US"/>
                    </a:p>
                  </a:txBody>
                  <a:tcPr/>
                </a:tc>
                <a:tc>
                  <a:txBody>
                    <a:bodyPr/>
                    <a:lstStyle/>
                    <a:p>
                      <a:r>
                        <a:rPr lang="en-US" altLang="zh-CN"/>
                        <a:t>Y</a:t>
                      </a:r>
                      <a:endParaRPr lang="zh-CN" altLang="en-US"/>
                    </a:p>
                  </a:txBody>
                  <a:tcPr/>
                </a:tc>
                <a:extLst>
                  <a:ext uri="{0D108BD9-81ED-4DB2-BD59-A6C34878D82A}">
                    <a16:rowId xmlns:a16="http://schemas.microsoft.com/office/drawing/2014/main" val="2711730951"/>
                  </a:ext>
                </a:extLst>
              </a:tr>
              <a:tr h="370840">
                <a:tc>
                  <a:txBody>
                    <a:bodyPr/>
                    <a:lstStyle/>
                    <a:p>
                      <a:r>
                        <a:rPr lang="en-US" altLang="zh-CN"/>
                        <a:t>M</a:t>
                      </a:r>
                    </a:p>
                  </a:txBody>
                  <a:tcPr/>
                </a:tc>
                <a:tc>
                  <a:txBody>
                    <a:bodyPr/>
                    <a:lstStyle/>
                    <a:p>
                      <a:r>
                        <a:rPr lang="en-US" altLang="zh-CN"/>
                        <a:t>1-2δ</a:t>
                      </a:r>
                      <a:endParaRPr lang="zh-CN" altLang="en-US"/>
                    </a:p>
                  </a:txBody>
                  <a:tcPr/>
                </a:tc>
                <a:tc>
                  <a:txBody>
                    <a:bodyPr/>
                    <a:lstStyle/>
                    <a:p>
                      <a:r>
                        <a:rPr lang="en-US" altLang="zh-CN"/>
                        <a:t>δ</a:t>
                      </a:r>
                      <a:endParaRPr lang="zh-CN" altLang="en-US"/>
                    </a:p>
                  </a:txBody>
                  <a:tcPr/>
                </a:tc>
                <a:tc>
                  <a:txBody>
                    <a:bodyPr/>
                    <a:lstStyle/>
                    <a:p>
                      <a:r>
                        <a:rPr lang="en-US" altLang="zh-CN"/>
                        <a:t>δ</a:t>
                      </a:r>
                      <a:endParaRPr lang="zh-CN" altLang="en-US"/>
                    </a:p>
                  </a:txBody>
                  <a:tcPr/>
                </a:tc>
                <a:extLst>
                  <a:ext uri="{0D108BD9-81ED-4DB2-BD59-A6C34878D82A}">
                    <a16:rowId xmlns:a16="http://schemas.microsoft.com/office/drawing/2014/main" val="2194976062"/>
                  </a:ext>
                </a:extLst>
              </a:tr>
              <a:tr h="370840">
                <a:tc>
                  <a:txBody>
                    <a:bodyPr/>
                    <a:lstStyle/>
                    <a:p>
                      <a:r>
                        <a:rPr lang="en-US" altLang="zh-CN"/>
                        <a:t>X</a:t>
                      </a:r>
                      <a:endParaRPr lang="zh-CN" altLang="en-US"/>
                    </a:p>
                  </a:txBody>
                  <a:tcPr/>
                </a:tc>
                <a:tc>
                  <a:txBody>
                    <a:bodyPr/>
                    <a:lstStyle/>
                    <a:p>
                      <a:r>
                        <a:rPr lang="en-US" altLang="zh-CN"/>
                        <a:t>1-</a:t>
                      </a:r>
                      <a:r>
                        <a:rPr lang="el-GR" altLang="zh-CN" sz="1800" b="0" i="0" kern="1200">
                          <a:solidFill>
                            <a:schemeClr val="dk1"/>
                          </a:solidFill>
                          <a:effectLst/>
                          <a:latin typeface="+mn-lt"/>
                          <a:ea typeface="+mn-ea"/>
                          <a:cs typeface="+mn-cs"/>
                        </a:rPr>
                        <a:t>ε</a:t>
                      </a:r>
                      <a:endParaRPr lang="zh-CN" altLang="en-US"/>
                    </a:p>
                  </a:txBody>
                  <a:tcPr/>
                </a:tc>
                <a:tc>
                  <a:txBody>
                    <a:bodyPr/>
                    <a:lstStyle/>
                    <a:p>
                      <a:r>
                        <a:rPr lang="el-GR" altLang="zh-CN" sz="1800" b="0" i="0" kern="1200">
                          <a:solidFill>
                            <a:schemeClr val="dk1"/>
                          </a:solidFill>
                          <a:effectLst/>
                          <a:latin typeface="+mn-lt"/>
                          <a:ea typeface="+mn-ea"/>
                          <a:cs typeface="+mn-cs"/>
                        </a:rPr>
                        <a:t>ε</a:t>
                      </a:r>
                      <a:endParaRPr lang="zh-CN" altLang="en-US"/>
                    </a:p>
                  </a:txBody>
                  <a:tcPr/>
                </a:tc>
                <a:tc>
                  <a:txBody>
                    <a:bodyPr/>
                    <a:lstStyle/>
                    <a:p>
                      <a:r>
                        <a:rPr lang="en-US" altLang="zh-CN"/>
                        <a:t>0</a:t>
                      </a:r>
                      <a:endParaRPr lang="zh-CN" altLang="en-US"/>
                    </a:p>
                  </a:txBody>
                  <a:tcPr/>
                </a:tc>
                <a:extLst>
                  <a:ext uri="{0D108BD9-81ED-4DB2-BD59-A6C34878D82A}">
                    <a16:rowId xmlns:a16="http://schemas.microsoft.com/office/drawing/2014/main" val="1796460471"/>
                  </a:ext>
                </a:extLst>
              </a:tr>
              <a:tr h="370840">
                <a:tc>
                  <a:txBody>
                    <a:bodyPr/>
                    <a:lstStyle/>
                    <a:p>
                      <a:r>
                        <a:rPr lang="en-US" altLang="zh-CN"/>
                        <a:t>Y</a:t>
                      </a:r>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1-</a:t>
                      </a:r>
                      <a:r>
                        <a:rPr lang="el-GR" altLang="zh-CN" sz="1800" b="0" i="0" kern="1200">
                          <a:solidFill>
                            <a:schemeClr val="dk1"/>
                          </a:solidFill>
                          <a:effectLst/>
                          <a:latin typeface="+mn-lt"/>
                          <a:ea typeface="+mn-ea"/>
                          <a:cs typeface="+mn-cs"/>
                        </a:rPr>
                        <a:t>ε</a:t>
                      </a:r>
                      <a:endParaRPr lang="zh-CN" altLang="en-US"/>
                    </a:p>
                  </a:txBody>
                  <a:tcPr/>
                </a:tc>
                <a:tc>
                  <a:txBody>
                    <a:bodyPr/>
                    <a:lstStyle/>
                    <a:p>
                      <a:r>
                        <a:rPr lang="en-US" altLang="zh-CN"/>
                        <a:t>0</a:t>
                      </a:r>
                      <a:endParaRPr lang="zh-CN" altLang="en-US"/>
                    </a:p>
                  </a:txBody>
                  <a:tcPr/>
                </a:tc>
                <a:tc>
                  <a:txBody>
                    <a:bodyPr/>
                    <a:lstStyle/>
                    <a:p>
                      <a:r>
                        <a:rPr lang="el-GR" altLang="zh-CN" sz="1800" b="0" i="0" kern="1200">
                          <a:solidFill>
                            <a:schemeClr val="dk1"/>
                          </a:solidFill>
                          <a:effectLst/>
                          <a:latin typeface="+mn-lt"/>
                          <a:ea typeface="+mn-ea"/>
                          <a:cs typeface="+mn-cs"/>
                        </a:rPr>
                        <a:t>ε</a:t>
                      </a:r>
                      <a:endParaRPr lang="zh-CN" altLang="en-US"/>
                    </a:p>
                  </a:txBody>
                  <a:tcPr/>
                </a:tc>
                <a:extLst>
                  <a:ext uri="{0D108BD9-81ED-4DB2-BD59-A6C34878D82A}">
                    <a16:rowId xmlns:a16="http://schemas.microsoft.com/office/drawing/2014/main" val="423700201"/>
                  </a:ext>
                </a:extLst>
              </a:tr>
            </a:tbl>
          </a:graphicData>
        </a:graphic>
      </p:graphicFrame>
      <p:graphicFrame>
        <p:nvGraphicFramePr>
          <p:cNvPr id="6" name="表格 6">
            <a:extLst>
              <a:ext uri="{FF2B5EF4-FFF2-40B4-BE49-F238E27FC236}">
                <a16:creationId xmlns:a16="http://schemas.microsoft.com/office/drawing/2014/main" id="{49D6AC3C-93F7-40B3-804F-16219677786C}"/>
              </a:ext>
            </a:extLst>
          </p:cNvPr>
          <p:cNvGraphicFramePr>
            <a:graphicFrameLocks noGrp="1"/>
          </p:cNvGraphicFramePr>
          <p:nvPr>
            <p:extLst/>
          </p:nvPr>
        </p:nvGraphicFramePr>
        <p:xfrm>
          <a:off x="7536330" y="1105882"/>
          <a:ext cx="4286220" cy="1483360"/>
        </p:xfrm>
        <a:graphic>
          <a:graphicData uri="http://schemas.openxmlformats.org/drawingml/2006/table">
            <a:tbl>
              <a:tblPr firstRow="1" bandRow="1">
                <a:tableStyleId>{5C22544A-7EE6-4342-B048-85BDC9FD1C3A}</a:tableStyleId>
              </a:tblPr>
              <a:tblGrid>
                <a:gridCol w="428622">
                  <a:extLst>
                    <a:ext uri="{9D8B030D-6E8A-4147-A177-3AD203B41FA5}">
                      <a16:colId xmlns:a16="http://schemas.microsoft.com/office/drawing/2014/main" val="3239348048"/>
                    </a:ext>
                  </a:extLst>
                </a:gridCol>
                <a:gridCol w="428622">
                  <a:extLst>
                    <a:ext uri="{9D8B030D-6E8A-4147-A177-3AD203B41FA5}">
                      <a16:colId xmlns:a16="http://schemas.microsoft.com/office/drawing/2014/main" val="3073856914"/>
                    </a:ext>
                  </a:extLst>
                </a:gridCol>
                <a:gridCol w="428622">
                  <a:extLst>
                    <a:ext uri="{9D8B030D-6E8A-4147-A177-3AD203B41FA5}">
                      <a16:colId xmlns:a16="http://schemas.microsoft.com/office/drawing/2014/main" val="2389496275"/>
                    </a:ext>
                  </a:extLst>
                </a:gridCol>
                <a:gridCol w="428622">
                  <a:extLst>
                    <a:ext uri="{9D8B030D-6E8A-4147-A177-3AD203B41FA5}">
                      <a16:colId xmlns:a16="http://schemas.microsoft.com/office/drawing/2014/main" val="1847858680"/>
                    </a:ext>
                  </a:extLst>
                </a:gridCol>
                <a:gridCol w="428622">
                  <a:extLst>
                    <a:ext uri="{9D8B030D-6E8A-4147-A177-3AD203B41FA5}">
                      <a16:colId xmlns:a16="http://schemas.microsoft.com/office/drawing/2014/main" val="3522486852"/>
                    </a:ext>
                  </a:extLst>
                </a:gridCol>
                <a:gridCol w="428622">
                  <a:extLst>
                    <a:ext uri="{9D8B030D-6E8A-4147-A177-3AD203B41FA5}">
                      <a16:colId xmlns:a16="http://schemas.microsoft.com/office/drawing/2014/main" val="758678428"/>
                    </a:ext>
                  </a:extLst>
                </a:gridCol>
                <a:gridCol w="428622">
                  <a:extLst>
                    <a:ext uri="{9D8B030D-6E8A-4147-A177-3AD203B41FA5}">
                      <a16:colId xmlns:a16="http://schemas.microsoft.com/office/drawing/2014/main" val="2516685066"/>
                    </a:ext>
                  </a:extLst>
                </a:gridCol>
                <a:gridCol w="428622">
                  <a:extLst>
                    <a:ext uri="{9D8B030D-6E8A-4147-A177-3AD203B41FA5}">
                      <a16:colId xmlns:a16="http://schemas.microsoft.com/office/drawing/2014/main" val="3879979091"/>
                    </a:ext>
                  </a:extLst>
                </a:gridCol>
                <a:gridCol w="428622">
                  <a:extLst>
                    <a:ext uri="{9D8B030D-6E8A-4147-A177-3AD203B41FA5}">
                      <a16:colId xmlns:a16="http://schemas.microsoft.com/office/drawing/2014/main" val="230932723"/>
                    </a:ext>
                  </a:extLst>
                </a:gridCol>
                <a:gridCol w="428622">
                  <a:extLst>
                    <a:ext uri="{9D8B030D-6E8A-4147-A177-3AD203B41FA5}">
                      <a16:colId xmlns:a16="http://schemas.microsoft.com/office/drawing/2014/main" val="30881667"/>
                    </a:ext>
                  </a:extLst>
                </a:gridCol>
              </a:tblGrid>
              <a:tr h="370840">
                <a:tc>
                  <a:txBody>
                    <a:bodyPr/>
                    <a:lstStyle/>
                    <a:p>
                      <a:endParaRPr lang="zh-CN" altLang="en-US" sz="1200"/>
                    </a:p>
                  </a:txBody>
                  <a:tcPr/>
                </a:tc>
                <a:tc>
                  <a:txBody>
                    <a:bodyPr/>
                    <a:lstStyle/>
                    <a:p>
                      <a:r>
                        <a:rPr lang="en-US" altLang="zh-CN" sz="1200"/>
                        <a:t>AA</a:t>
                      </a:r>
                      <a:endParaRPr lang="zh-CN" altLang="en-US" sz="1200"/>
                    </a:p>
                  </a:txBody>
                  <a:tcPr/>
                </a:tc>
                <a:tc>
                  <a:txBody>
                    <a:bodyPr/>
                    <a:lstStyle/>
                    <a:p>
                      <a:r>
                        <a:rPr lang="en-US" altLang="zh-CN" sz="1200"/>
                        <a:t>AC</a:t>
                      </a:r>
                      <a:endParaRPr lang="zh-CN" altLang="en-US" sz="1200"/>
                    </a:p>
                  </a:txBody>
                  <a:tcPr/>
                </a:tc>
                <a:tc>
                  <a:txBody>
                    <a:bodyPr/>
                    <a:lstStyle/>
                    <a:p>
                      <a:r>
                        <a:rPr lang="en-US" altLang="zh-CN" sz="1200"/>
                        <a:t>AD</a:t>
                      </a:r>
                      <a:endParaRPr lang="zh-CN" altLang="en-US" sz="1200"/>
                    </a:p>
                  </a:txBody>
                  <a:tcPr/>
                </a:tc>
                <a:tc>
                  <a:txBody>
                    <a:bodyPr/>
                    <a:lstStyle/>
                    <a:p>
                      <a:r>
                        <a:rPr lang="en-US" altLang="zh-CN" sz="1200"/>
                        <a:t>A-</a:t>
                      </a:r>
                      <a:endParaRPr lang="zh-CN" altLang="en-US" sz="1200"/>
                    </a:p>
                  </a:txBody>
                  <a:tcPr/>
                </a:tc>
                <a:tc>
                  <a:txBody>
                    <a:bodyPr/>
                    <a:lstStyle/>
                    <a:p>
                      <a:r>
                        <a:rPr lang="en-US" altLang="zh-CN" sz="1200"/>
                        <a:t>...</a:t>
                      </a:r>
                      <a:endParaRPr lang="zh-CN" altLang="en-US" sz="1200"/>
                    </a:p>
                  </a:txBody>
                  <a:tcPr/>
                </a:tc>
                <a:tc>
                  <a:txBody>
                    <a:bodyPr/>
                    <a:lstStyle/>
                    <a:p>
                      <a:r>
                        <a:rPr lang="en-US" altLang="zh-CN" sz="1200"/>
                        <a:t>RY</a:t>
                      </a:r>
                      <a:endParaRPr lang="zh-CN" altLang="en-US" sz="1200"/>
                    </a:p>
                  </a:txBody>
                  <a:tcPr/>
                </a:tc>
                <a:tc>
                  <a:txBody>
                    <a:bodyPr/>
                    <a:lstStyle/>
                    <a:p>
                      <a:r>
                        <a:rPr lang="en-US" altLang="zh-CN" sz="1200"/>
                        <a:t>...</a:t>
                      </a:r>
                      <a:endParaRPr lang="zh-CN" altLang="en-US" sz="1200"/>
                    </a:p>
                  </a:txBody>
                  <a:tcPr/>
                </a:tc>
                <a:tc>
                  <a:txBody>
                    <a:bodyPr/>
                    <a:lstStyle/>
                    <a:p>
                      <a:r>
                        <a:rPr lang="en-US" altLang="zh-CN" sz="1200"/>
                        <a:t>...</a:t>
                      </a:r>
                      <a:endParaRPr lang="zh-CN" altLang="en-US" sz="1200"/>
                    </a:p>
                  </a:txBody>
                  <a:tcPr/>
                </a:tc>
                <a:tc>
                  <a:txBody>
                    <a:bodyPr/>
                    <a:lstStyle/>
                    <a:p>
                      <a:r>
                        <a:rPr lang="en-US" altLang="zh-CN" sz="1200"/>
                        <a:t>...</a:t>
                      </a:r>
                      <a:endParaRPr lang="zh-CN" altLang="en-US" sz="1200"/>
                    </a:p>
                  </a:txBody>
                  <a:tcPr/>
                </a:tc>
                <a:extLst>
                  <a:ext uri="{0D108BD9-81ED-4DB2-BD59-A6C34878D82A}">
                    <a16:rowId xmlns:a16="http://schemas.microsoft.com/office/drawing/2014/main" val="2581043452"/>
                  </a:ext>
                </a:extLst>
              </a:tr>
              <a:tr h="370840">
                <a:tc>
                  <a:txBody>
                    <a:bodyPr/>
                    <a:lstStyle/>
                    <a:p>
                      <a:r>
                        <a:rPr lang="en-US" altLang="zh-CN"/>
                        <a:t>M</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0</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185586408"/>
                  </a:ext>
                </a:extLst>
              </a:tr>
              <a:tr h="370840">
                <a:tc>
                  <a:txBody>
                    <a:bodyPr/>
                    <a:lstStyle/>
                    <a:p>
                      <a:r>
                        <a:rPr lang="en-US" altLang="zh-CN"/>
                        <a:t>X</a:t>
                      </a:r>
                      <a:endParaRPr lang="zh-CN" altLang="en-US"/>
                    </a:p>
                  </a:txBody>
                  <a:tcPr/>
                </a:tc>
                <a:tc>
                  <a:txBody>
                    <a:bodyPr/>
                    <a:lstStyle/>
                    <a:p>
                      <a:r>
                        <a:rPr lang="en-US" altLang="zh-CN"/>
                        <a:t>0</a:t>
                      </a:r>
                      <a:endParaRPr lang="zh-CN" altLang="en-US"/>
                    </a:p>
                  </a:txBody>
                  <a:tcPr/>
                </a:tc>
                <a:tc>
                  <a:txBody>
                    <a:bodyPr/>
                    <a:lstStyle/>
                    <a:p>
                      <a:r>
                        <a:rPr lang="en-US" altLang="zh-CN"/>
                        <a:t>0</a:t>
                      </a:r>
                      <a:endParaRPr lang="zh-CN" altLang="en-US"/>
                    </a:p>
                  </a:txBody>
                  <a:tcPr/>
                </a:tc>
                <a:tc>
                  <a:txBody>
                    <a:bodyPr/>
                    <a:lstStyle/>
                    <a:p>
                      <a:r>
                        <a:rPr lang="en-US" altLang="zh-CN"/>
                        <a:t>0</a:t>
                      </a:r>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0</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82833879"/>
                  </a:ext>
                </a:extLst>
              </a:tr>
              <a:tr h="370840">
                <a:tc>
                  <a:txBody>
                    <a:bodyPr/>
                    <a:lstStyle/>
                    <a:p>
                      <a:r>
                        <a:rPr lang="en-US" altLang="zh-CN"/>
                        <a:t>Y</a:t>
                      </a:r>
                      <a:endParaRPr lang="zh-CN" altLang="en-US"/>
                    </a:p>
                  </a:txBody>
                  <a:tcPr/>
                </a:tc>
                <a:tc>
                  <a:txBody>
                    <a:bodyPr/>
                    <a:lstStyle/>
                    <a:p>
                      <a:r>
                        <a:rPr lang="en-US" altLang="zh-CN"/>
                        <a:t>0</a:t>
                      </a:r>
                      <a:endParaRPr lang="zh-CN" altLang="en-US"/>
                    </a:p>
                  </a:txBody>
                  <a:tcPr/>
                </a:tc>
                <a:tc>
                  <a:txBody>
                    <a:bodyPr/>
                    <a:lstStyle/>
                    <a:p>
                      <a:r>
                        <a:rPr lang="en-US" altLang="zh-CN"/>
                        <a:t>0</a:t>
                      </a:r>
                      <a:endParaRPr lang="zh-CN" altLang="en-US"/>
                    </a:p>
                  </a:txBody>
                  <a:tcPr/>
                </a:tc>
                <a:tc>
                  <a:txBody>
                    <a:bodyPr/>
                    <a:lstStyle/>
                    <a:p>
                      <a:r>
                        <a:rPr lang="en-US" altLang="zh-CN"/>
                        <a:t>0</a:t>
                      </a:r>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0</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44357110"/>
                  </a:ext>
                </a:extLst>
              </a:tr>
            </a:tbl>
          </a:graphicData>
        </a:graphic>
      </p:graphicFrame>
    </p:spTree>
    <p:extLst>
      <p:ext uri="{BB962C8B-B14F-4D97-AF65-F5344CB8AC3E}">
        <p14:creationId xmlns:p14="http://schemas.microsoft.com/office/powerpoint/2010/main" val="79468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F00796-A457-42D5-A32F-E5F39C9CB3D5}"/>
              </a:ext>
            </a:extLst>
          </p:cNvPr>
          <p:cNvSpPr txBox="1"/>
          <p:nvPr/>
        </p:nvSpPr>
        <p:spPr>
          <a:xfrm>
            <a:off x="277906" y="215153"/>
            <a:ext cx="1441420" cy="369332"/>
          </a:xfrm>
          <a:prstGeom prst="rect">
            <a:avLst/>
          </a:prstGeom>
          <a:noFill/>
        </p:spPr>
        <p:txBody>
          <a:bodyPr wrap="none" rtlCol="0">
            <a:spAutoFit/>
          </a:bodyPr>
          <a:lstStyle/>
          <a:p>
            <a:r>
              <a:rPr lang="en-US" altLang="zh-CN"/>
              <a:t>profile HMM</a:t>
            </a:r>
            <a:endParaRPr lang="zh-CN" altLang="en-US"/>
          </a:p>
        </p:txBody>
      </p:sp>
      <p:pic>
        <p:nvPicPr>
          <p:cNvPr id="6" name="图片 5">
            <a:extLst>
              <a:ext uri="{FF2B5EF4-FFF2-40B4-BE49-F238E27FC236}">
                <a16:creationId xmlns:a16="http://schemas.microsoft.com/office/drawing/2014/main" id="{D070D969-4500-4D1A-9E17-E4431C97F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6" y="1096958"/>
            <a:ext cx="6197698" cy="4664084"/>
          </a:xfrm>
          <a:prstGeom prst="rect">
            <a:avLst/>
          </a:prstGeom>
        </p:spPr>
      </p:pic>
      <p:pic>
        <p:nvPicPr>
          <p:cNvPr id="9" name="图片 8">
            <a:extLst>
              <a:ext uri="{FF2B5EF4-FFF2-40B4-BE49-F238E27FC236}">
                <a16:creationId xmlns:a16="http://schemas.microsoft.com/office/drawing/2014/main" id="{5CCBF0A1-E432-4255-B6D6-B66F96664492}"/>
              </a:ext>
            </a:extLst>
          </p:cNvPr>
          <p:cNvPicPr>
            <a:picLocks noChangeAspect="1"/>
          </p:cNvPicPr>
          <p:nvPr/>
        </p:nvPicPr>
        <p:blipFill>
          <a:blip r:embed="rId3"/>
          <a:stretch>
            <a:fillRect/>
          </a:stretch>
        </p:blipFill>
        <p:spPr>
          <a:xfrm>
            <a:off x="6775788" y="2699717"/>
            <a:ext cx="5236918" cy="2139881"/>
          </a:xfrm>
          <a:prstGeom prst="rect">
            <a:avLst/>
          </a:prstGeom>
        </p:spPr>
      </p:pic>
      <p:sp>
        <p:nvSpPr>
          <p:cNvPr id="10" name="文本框 9">
            <a:extLst>
              <a:ext uri="{FF2B5EF4-FFF2-40B4-BE49-F238E27FC236}">
                <a16:creationId xmlns:a16="http://schemas.microsoft.com/office/drawing/2014/main" id="{018430C7-5E37-421E-925B-9FE1FB24EA74}"/>
              </a:ext>
            </a:extLst>
          </p:cNvPr>
          <p:cNvSpPr txBox="1"/>
          <p:nvPr/>
        </p:nvSpPr>
        <p:spPr>
          <a:xfrm>
            <a:off x="7162800" y="1096958"/>
            <a:ext cx="2409634" cy="584775"/>
          </a:xfrm>
          <a:prstGeom prst="rect">
            <a:avLst/>
          </a:prstGeom>
          <a:noFill/>
        </p:spPr>
        <p:txBody>
          <a:bodyPr wrap="none" rtlCol="0">
            <a:spAutoFit/>
          </a:bodyPr>
          <a:lstStyle/>
          <a:p>
            <a:r>
              <a:rPr lang="en-US" altLang="zh-CN" sz="3200"/>
              <a:t>Profile HMM</a:t>
            </a:r>
            <a:endParaRPr lang="zh-CN" altLang="en-US" sz="3200"/>
          </a:p>
        </p:txBody>
      </p:sp>
      <p:sp>
        <p:nvSpPr>
          <p:cNvPr id="11" name="文本框 10">
            <a:extLst>
              <a:ext uri="{FF2B5EF4-FFF2-40B4-BE49-F238E27FC236}">
                <a16:creationId xmlns:a16="http://schemas.microsoft.com/office/drawing/2014/main" id="{B5ABD513-EEF9-49DB-A046-F403B513BB9F}"/>
              </a:ext>
            </a:extLst>
          </p:cNvPr>
          <p:cNvSpPr txBox="1"/>
          <p:nvPr/>
        </p:nvSpPr>
        <p:spPr>
          <a:xfrm>
            <a:off x="6775788" y="5159646"/>
            <a:ext cx="6849035"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a:t>M</a:t>
            </a:r>
            <a:r>
              <a:rPr lang="en-US" altLang="zh-CN" baseline="-25000"/>
              <a:t>i</a:t>
            </a:r>
            <a:r>
              <a:rPr lang="zh-CN" altLang="en-US"/>
              <a:t>：没有</a:t>
            </a:r>
            <a:r>
              <a:rPr lang="en-US" altLang="zh-CN"/>
              <a:t>gap</a:t>
            </a:r>
            <a:r>
              <a:rPr lang="zh-CN" altLang="en-US"/>
              <a:t>的正常匹配状态</a:t>
            </a:r>
            <a:endParaRPr lang="en-US" altLang="zh-CN"/>
          </a:p>
          <a:p>
            <a:pPr marL="285750" indent="-285750">
              <a:buFont typeface="Arial" panose="020B0604020202020204" pitchFamily="34" charset="0"/>
              <a:buChar char="•"/>
            </a:pPr>
            <a:r>
              <a:rPr lang="en-US" altLang="zh-CN"/>
              <a:t>I</a:t>
            </a:r>
            <a:r>
              <a:rPr lang="en-US" altLang="zh-CN" baseline="-25000"/>
              <a:t>i</a:t>
            </a:r>
            <a:r>
              <a:rPr lang="zh-CN" altLang="en-US"/>
              <a:t>：第</a:t>
            </a:r>
            <a:r>
              <a:rPr lang="en-US" altLang="zh-CN"/>
              <a:t>i</a:t>
            </a:r>
            <a:r>
              <a:rPr lang="zh-CN" altLang="en-US"/>
              <a:t>列“</a:t>
            </a:r>
            <a:r>
              <a:rPr lang="en-US" altLang="zh-CN"/>
              <a:t>M”</a:t>
            </a:r>
            <a:r>
              <a:rPr lang="zh-CN" altLang="en-US"/>
              <a:t>状态的氨基酸后的插入序列。</a:t>
            </a:r>
            <a:endParaRPr lang="en-US" altLang="zh-CN"/>
          </a:p>
          <a:p>
            <a:pPr marL="285750" indent="-285750">
              <a:buFont typeface="Arial" panose="020B0604020202020204" pitchFamily="34" charset="0"/>
              <a:buChar char="•"/>
            </a:pPr>
            <a:r>
              <a:rPr lang="en-US" altLang="zh-CN"/>
              <a:t>D</a:t>
            </a:r>
            <a:r>
              <a:rPr lang="en-US" altLang="zh-CN" baseline="-25000"/>
              <a:t>i</a:t>
            </a:r>
            <a:r>
              <a:rPr lang="zh-CN" altLang="en-US"/>
              <a:t>：没有匹配到</a:t>
            </a:r>
            <a:r>
              <a:rPr lang="en-US" altLang="zh-CN"/>
              <a:t>MSA</a:t>
            </a:r>
            <a:r>
              <a:rPr lang="zh-CN" altLang="en-US"/>
              <a:t>的片段。</a:t>
            </a:r>
          </a:p>
        </p:txBody>
      </p:sp>
    </p:spTree>
    <p:extLst>
      <p:ext uri="{BB962C8B-B14F-4D97-AF65-F5344CB8AC3E}">
        <p14:creationId xmlns:p14="http://schemas.microsoft.com/office/powerpoint/2010/main" val="3356031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CB108A-0E4A-4C2A-A2DC-3D5B07F80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04" y="968748"/>
            <a:ext cx="7550337" cy="4561799"/>
          </a:xfrm>
          <a:prstGeom prst="rect">
            <a:avLst/>
          </a:prstGeom>
        </p:spPr>
      </p:pic>
    </p:spTree>
    <p:extLst>
      <p:ext uri="{BB962C8B-B14F-4D97-AF65-F5344CB8AC3E}">
        <p14:creationId xmlns:p14="http://schemas.microsoft.com/office/powerpoint/2010/main" val="1750553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829D2-298F-4357-8EAE-B66D4CDA7213}"/>
              </a:ext>
            </a:extLst>
          </p:cNvPr>
          <p:cNvSpPr>
            <a:spLocks noGrp="1"/>
          </p:cNvSpPr>
          <p:nvPr>
            <p:ph type="title"/>
          </p:nvPr>
        </p:nvSpPr>
        <p:spPr>
          <a:xfrm>
            <a:off x="838200" y="365126"/>
            <a:ext cx="7022123" cy="593236"/>
          </a:xfrm>
        </p:spPr>
        <p:txBody>
          <a:bodyPr>
            <a:noAutofit/>
          </a:bodyPr>
          <a:lstStyle/>
          <a:p>
            <a:r>
              <a:rPr lang="zh-CN" altLang="en-US" sz="3200" dirty="0">
                <a:latin typeface="HGHX_CNKI" panose="02000500000000000000" pitchFamily="2" charset="-122"/>
                <a:ea typeface="HGHX_CNKI" panose="02000500000000000000" pitchFamily="2" charset="-122"/>
              </a:rPr>
              <a:t>从</a:t>
            </a:r>
            <a:r>
              <a:rPr lang="en-US" altLang="zh-CN" sz="3200" dirty="0">
                <a:latin typeface="HGHX_CNKI" panose="02000500000000000000" pitchFamily="2" charset="-122"/>
                <a:ea typeface="HGHX_CNKI" panose="02000500000000000000" pitchFamily="2" charset="-122"/>
              </a:rPr>
              <a:t>log-odds score</a:t>
            </a:r>
            <a:r>
              <a:rPr lang="zh-CN" altLang="en-US" sz="3200" dirty="0">
                <a:latin typeface="HGHX_CNKI" panose="02000500000000000000" pitchFamily="2" charset="-122"/>
                <a:ea typeface="HGHX_CNKI" panose="02000500000000000000" pitchFamily="2" charset="-122"/>
              </a:rPr>
              <a:t>到</a:t>
            </a:r>
            <a:r>
              <a:rPr lang="en-US" altLang="zh-CN" sz="3200" dirty="0">
                <a:latin typeface="HGHX_CNKI" panose="02000500000000000000" pitchFamily="2" charset="-122"/>
                <a:ea typeface="HGHX_CNKI" panose="02000500000000000000" pitchFamily="2" charset="-122"/>
              </a:rPr>
              <a:t>log-sum-odds score</a:t>
            </a:r>
            <a:endParaRPr lang="zh-CN" altLang="en-US" sz="3200" dirty="0">
              <a:latin typeface="HGHX_CNKI" panose="02000500000000000000" pitchFamily="2" charset="-122"/>
              <a:ea typeface="HGHX_CNKI" panose="02000500000000000000" pitchFamily="2" charset="-122"/>
            </a:endParaRPr>
          </a:p>
        </p:txBody>
      </p:sp>
      <p:sp>
        <p:nvSpPr>
          <p:cNvPr id="3" name="内容占位符 2">
            <a:extLst>
              <a:ext uri="{FF2B5EF4-FFF2-40B4-BE49-F238E27FC236}">
                <a16:creationId xmlns:a16="http://schemas.microsoft.com/office/drawing/2014/main" id="{99E79D5D-F0A7-490E-95F1-C76F99B80897}"/>
              </a:ext>
            </a:extLst>
          </p:cNvPr>
          <p:cNvSpPr>
            <a:spLocks noGrp="1"/>
          </p:cNvSpPr>
          <p:nvPr>
            <p:ph idx="1"/>
          </p:nvPr>
        </p:nvSpPr>
        <p:spPr>
          <a:xfrm>
            <a:off x="838200" y="1055076"/>
            <a:ext cx="10515600" cy="5437797"/>
          </a:xfrm>
        </p:spPr>
        <p:txBody>
          <a:bodyPr>
            <a:normAutofit fontScale="92500" lnSpcReduction="10000"/>
          </a:bodyPr>
          <a:lstStyle/>
          <a:p>
            <a:pPr marL="0" indent="0">
              <a:buNone/>
            </a:pPr>
            <a:endParaRPr lang="en-US" altLang="zh-CN" dirty="0">
              <a:latin typeface="HGHX_CNKI" panose="02000500000000000000" pitchFamily="2" charset="-122"/>
              <a:ea typeface="HGHX_CNKI" panose="02000500000000000000" pitchFamily="2" charset="-122"/>
            </a:endParaRPr>
          </a:p>
          <a:p>
            <a:pPr marL="0" indent="0">
              <a:buNone/>
            </a:pPr>
            <a:r>
              <a:rPr lang="en-US" altLang="zh-CN" dirty="0">
                <a:latin typeface="HGHX_CNKI" panose="02000500000000000000" pitchFamily="2" charset="-122"/>
                <a:ea typeface="HGHX_CNKI" panose="02000500000000000000" pitchFamily="2" charset="-122"/>
              </a:rPr>
              <a:t>log-odds score</a:t>
            </a:r>
            <a:r>
              <a:rPr lang="zh-CN" altLang="en-US" dirty="0">
                <a:latin typeface="HGHX_CNKI" panose="02000500000000000000" pitchFamily="2" charset="-122"/>
                <a:ea typeface="HGHX_CNKI" panose="02000500000000000000" pitchFamily="2" charset="-122"/>
              </a:rPr>
              <a:t>：将</a:t>
            </a:r>
            <a:r>
              <a:rPr lang="en-US" altLang="zh-CN" dirty="0">
                <a:latin typeface="HGHX_CNKI" panose="02000500000000000000" pitchFamily="2" charset="-122"/>
                <a:ea typeface="HGHX_CNKI" panose="02000500000000000000" pitchFamily="2" charset="-122"/>
              </a:rPr>
              <a:t>HMM</a:t>
            </a:r>
            <a:r>
              <a:rPr lang="zh-CN" altLang="en-US" dirty="0">
                <a:latin typeface="HGHX_CNKI" panose="02000500000000000000" pitchFamily="2" charset="-122"/>
                <a:ea typeface="HGHX_CNKI" panose="02000500000000000000" pitchFamily="2" charset="-122"/>
              </a:rPr>
              <a:t>模型与序列比对</a:t>
            </a:r>
            <a:endParaRPr lang="en-US" altLang="zh-CN" dirty="0">
              <a:latin typeface="HGHX_CNKI" panose="02000500000000000000" pitchFamily="2" charset="-122"/>
              <a:ea typeface="HGHX_CNKI" panose="02000500000000000000" pitchFamily="2" charset="-122"/>
            </a:endParaRPr>
          </a:p>
          <a:p>
            <a:pPr marL="0" indent="0">
              <a:buNone/>
            </a:pPr>
            <a:endParaRPr lang="en-US" altLang="zh-CN" dirty="0">
              <a:latin typeface="HGHX_CNKI" panose="02000500000000000000" pitchFamily="2" charset="-122"/>
              <a:ea typeface="HGHX_CNKI" panose="02000500000000000000" pitchFamily="2" charset="-122"/>
            </a:endParaRPr>
          </a:p>
          <a:p>
            <a:pPr marL="0" indent="0">
              <a:buNone/>
            </a:pPr>
            <a:r>
              <a:rPr lang="zh-CN" altLang="en-US" dirty="0">
                <a:latin typeface="HGHX_CNKI" panose="02000500000000000000" pitchFamily="2" charset="-122"/>
                <a:ea typeface="HGHX_CNKI" panose="02000500000000000000" pitchFamily="2" charset="-122"/>
              </a:rPr>
              <a:t>作</a:t>
            </a:r>
            <a:r>
              <a:rPr lang="zh-CN" altLang="en-US" dirty="0">
                <a:latin typeface="宋体" panose="02010600030101010101" pitchFamily="2" charset="-122"/>
                <a:ea typeface="宋体" panose="02010600030101010101" pitchFamily="2" charset="-122"/>
              </a:rPr>
              <a:t>用：判断一个序列是由</a:t>
            </a:r>
            <a:r>
              <a:rPr lang="en-US" altLang="zh-CN" dirty="0">
                <a:latin typeface="HGHX_CNKI" panose="02000500000000000000" pitchFamily="2" charset="-122"/>
                <a:ea typeface="HGHX_CNKI" panose="02000500000000000000" pitchFamily="2" charset="-122"/>
              </a:rPr>
              <a:t>HMM</a:t>
            </a:r>
            <a:r>
              <a:rPr lang="zh-CN" altLang="en-US" dirty="0">
                <a:latin typeface="HGHX_CNKI" panose="02000500000000000000" pitchFamily="2" charset="-122"/>
                <a:ea typeface="HGHX_CNKI" panose="02000500000000000000" pitchFamily="2" charset="-122"/>
              </a:rPr>
              <a:t>生成的还是</a:t>
            </a:r>
            <a:r>
              <a:rPr lang="zh-CN" altLang="en-US" dirty="0">
                <a:latin typeface="宋体" panose="02010600030101010101" pitchFamily="2" charset="-122"/>
                <a:ea typeface="宋体" panose="02010600030101010101" pitchFamily="2" charset="-122"/>
              </a:rPr>
              <a:t>由零假设生成的。</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分子：沿路径生成序列          的概率。</a:t>
            </a:r>
            <a:endParaRPr lang="en-US" altLang="zh-CN"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分母：零假设下生成目标序列的概率。</a:t>
            </a:r>
            <a:endParaRPr lang="en-US" altLang="zh-CN" dirty="0">
              <a:latin typeface="宋体" panose="02010600030101010101" pitchFamily="2" charset="-122"/>
              <a:ea typeface="宋体" panose="02010600030101010101" pitchFamily="2" charset="-122"/>
            </a:endParaRPr>
          </a:p>
          <a:p>
            <a:pPr marL="0" indent="0">
              <a:buNone/>
            </a:pPr>
            <a:endParaRPr lang="zh-CN" altLang="en-US" dirty="0">
              <a:latin typeface="HGHX_CNKI" panose="02000500000000000000" pitchFamily="2" charset="-122"/>
              <a:ea typeface="HGHX_CNKI" panose="02000500000000000000" pitchFamily="2" charset="-122"/>
            </a:endParaRPr>
          </a:p>
        </p:txBody>
      </p:sp>
      <p:pic>
        <p:nvPicPr>
          <p:cNvPr id="4" name="图片 3">
            <a:extLst>
              <a:ext uri="{FF2B5EF4-FFF2-40B4-BE49-F238E27FC236}">
                <a16:creationId xmlns:a16="http://schemas.microsoft.com/office/drawing/2014/main" id="{A3A88BEE-E658-488A-B518-979AD8A210BB}"/>
              </a:ext>
            </a:extLst>
          </p:cNvPr>
          <p:cNvPicPr>
            <a:picLocks noChangeAspect="1"/>
          </p:cNvPicPr>
          <p:nvPr/>
        </p:nvPicPr>
        <p:blipFill rotWithShape="1">
          <a:blip r:embed="rId2"/>
          <a:srcRect l="7789" t="38590" r="33510" b="42692"/>
          <a:stretch/>
        </p:blipFill>
        <p:spPr>
          <a:xfrm>
            <a:off x="703384" y="3429000"/>
            <a:ext cx="7156939" cy="1283678"/>
          </a:xfrm>
          <a:prstGeom prst="rect">
            <a:avLst/>
          </a:prstGeom>
        </p:spPr>
      </p:pic>
      <p:pic>
        <p:nvPicPr>
          <p:cNvPr id="5" name="图片 4">
            <a:extLst>
              <a:ext uri="{FF2B5EF4-FFF2-40B4-BE49-F238E27FC236}">
                <a16:creationId xmlns:a16="http://schemas.microsoft.com/office/drawing/2014/main" id="{126C94F0-68A4-4681-9C2B-03B2054BC78C}"/>
              </a:ext>
            </a:extLst>
          </p:cNvPr>
          <p:cNvPicPr>
            <a:picLocks noChangeAspect="1"/>
          </p:cNvPicPr>
          <p:nvPr/>
        </p:nvPicPr>
        <p:blipFill rotWithShape="1">
          <a:blip r:embed="rId2"/>
          <a:srcRect l="27332" t="41633" r="59759" b="52726"/>
          <a:stretch/>
        </p:blipFill>
        <p:spPr>
          <a:xfrm>
            <a:off x="4281853" y="5050933"/>
            <a:ext cx="1573824" cy="386862"/>
          </a:xfrm>
          <a:prstGeom prst="rect">
            <a:avLst/>
          </a:prstGeom>
        </p:spPr>
      </p:pic>
    </p:spTree>
    <p:extLst>
      <p:ext uri="{BB962C8B-B14F-4D97-AF65-F5344CB8AC3E}">
        <p14:creationId xmlns:p14="http://schemas.microsoft.com/office/powerpoint/2010/main" val="294912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1FF53-D964-40C5-8F97-8E26C60BDB90}"/>
              </a:ext>
            </a:extLst>
          </p:cNvPr>
          <p:cNvSpPr>
            <a:spLocks noGrp="1"/>
          </p:cNvSpPr>
          <p:nvPr>
            <p:ph type="title"/>
          </p:nvPr>
        </p:nvSpPr>
        <p:spPr>
          <a:xfrm>
            <a:off x="838200" y="365126"/>
            <a:ext cx="5448300" cy="742706"/>
          </a:xfrm>
        </p:spPr>
        <p:txBody>
          <a:bodyPr>
            <a:normAutofit/>
          </a:bodyPr>
          <a:lstStyle/>
          <a:p>
            <a:r>
              <a:rPr lang="en-US" altLang="zh-CN" sz="2800" dirty="0">
                <a:latin typeface="HGHX_CNKI" panose="02000500000000000000" pitchFamily="2" charset="-122"/>
                <a:ea typeface="HGHX_CNKI" panose="02000500000000000000" pitchFamily="2" charset="-122"/>
              </a:rPr>
              <a:t>log-sum-odds score</a:t>
            </a:r>
            <a:endParaRPr lang="zh-CN" altLang="en-US" sz="2800" dirty="0"/>
          </a:p>
        </p:txBody>
      </p:sp>
      <p:sp>
        <p:nvSpPr>
          <p:cNvPr id="3" name="内容占位符 2">
            <a:extLst>
              <a:ext uri="{FF2B5EF4-FFF2-40B4-BE49-F238E27FC236}">
                <a16:creationId xmlns:a16="http://schemas.microsoft.com/office/drawing/2014/main" id="{5FF3EA72-39DD-4446-9383-D1D58B69DD3C}"/>
              </a:ext>
            </a:extLst>
          </p:cNvPr>
          <p:cNvSpPr>
            <a:spLocks noGrp="1"/>
          </p:cNvSpPr>
          <p:nvPr>
            <p:ph idx="1"/>
          </p:nvPr>
        </p:nvSpPr>
        <p:spPr>
          <a:xfrm>
            <a:off x="838200" y="1274884"/>
            <a:ext cx="10515600" cy="4893286"/>
          </a:xfrm>
        </p:spPr>
        <p:txBody>
          <a:bodyPr>
            <a:normAutofit/>
          </a:bodyPr>
          <a:lstStyle/>
          <a:p>
            <a:pPr marL="0" indent="0">
              <a:buNone/>
            </a:pPr>
            <a:r>
              <a:rPr lang="zh-CN" altLang="en-US" sz="2400" dirty="0">
                <a:latin typeface="宋体" panose="02010600030101010101" pitchFamily="2" charset="-122"/>
                <a:ea typeface="宋体" panose="02010600030101010101" pitchFamily="2" charset="-122"/>
              </a:rPr>
              <a:t>目标：将两个</a:t>
            </a:r>
            <a:r>
              <a:rPr lang="en-US" altLang="zh-CN" sz="2400" dirty="0">
                <a:latin typeface="HGHX_CNKI" panose="02000500000000000000" pitchFamily="2" charset="-122"/>
                <a:ea typeface="HGHX_CNKI" panose="02000500000000000000" pitchFamily="2" charset="-122"/>
              </a:rPr>
              <a:t>HMM</a:t>
            </a:r>
            <a:r>
              <a:rPr lang="zh-CN" altLang="en-US" sz="2400" dirty="0">
                <a:latin typeface="HGHX_CNKI" panose="02000500000000000000" pitchFamily="2" charset="-122"/>
                <a:ea typeface="HGHX_CNKI" panose="02000500000000000000" pitchFamily="2" charset="-122"/>
              </a:rPr>
              <a:t>模型进行比对。</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r>
              <a:rPr lang="zh-CN" altLang="en-US" sz="2400" dirty="0">
                <a:latin typeface="HGHX_CNKI" panose="02000500000000000000" pitchFamily="2" charset="-122"/>
                <a:ea typeface="HGHX_CNKI" panose="02000500000000000000" pitchFamily="2" charset="-122"/>
              </a:rPr>
              <a:t>分母计算方法与前一种方法一致。</a:t>
            </a:r>
            <a:endParaRPr lang="en-US" altLang="zh-CN" sz="2400" dirty="0">
              <a:latin typeface="HGHX_CNKI" panose="02000500000000000000" pitchFamily="2" charset="-122"/>
              <a:ea typeface="HGHX_CNKI" panose="02000500000000000000" pitchFamily="2" charset="-122"/>
            </a:endParaRPr>
          </a:p>
          <a:p>
            <a:pPr marL="0" indent="0">
              <a:buNone/>
            </a:pPr>
            <a:endParaRPr lang="en-US" altLang="zh-CN" sz="2400" dirty="0">
              <a:latin typeface="HGHX_CNKI" panose="02000500000000000000" pitchFamily="2" charset="-122"/>
              <a:ea typeface="HGHX_CNKI" panose="02000500000000000000" pitchFamily="2" charset="-122"/>
            </a:endParaRPr>
          </a:p>
          <a:p>
            <a:pPr marL="0" indent="0">
              <a:buNone/>
            </a:pPr>
            <a:endParaRPr lang="zh-CN" altLang="en-US" sz="2400" dirty="0">
              <a:latin typeface="HGHX_CNKI" panose="02000500000000000000" pitchFamily="2" charset="-122"/>
              <a:ea typeface="HGHX_CNKI" panose="02000500000000000000" pitchFamily="2" charset="-122"/>
            </a:endParaRPr>
          </a:p>
        </p:txBody>
      </p:sp>
      <p:pic>
        <p:nvPicPr>
          <p:cNvPr id="4" name="图片 3">
            <a:extLst>
              <a:ext uri="{FF2B5EF4-FFF2-40B4-BE49-F238E27FC236}">
                <a16:creationId xmlns:a16="http://schemas.microsoft.com/office/drawing/2014/main" id="{96B4A767-EDEF-4121-BAF1-A0C84A49AFB6}"/>
              </a:ext>
            </a:extLst>
          </p:cNvPr>
          <p:cNvPicPr>
            <a:picLocks noChangeAspect="1"/>
          </p:cNvPicPr>
          <p:nvPr/>
        </p:nvPicPr>
        <p:blipFill rotWithShape="1">
          <a:blip r:embed="rId2"/>
          <a:srcRect l="1010" t="35385" r="30986" b="43077"/>
          <a:stretch/>
        </p:blipFill>
        <p:spPr>
          <a:xfrm>
            <a:off x="838200" y="1802422"/>
            <a:ext cx="8291146" cy="1477109"/>
          </a:xfrm>
          <a:prstGeom prst="rect">
            <a:avLst/>
          </a:prstGeom>
        </p:spPr>
      </p:pic>
    </p:spTree>
    <p:extLst>
      <p:ext uri="{BB962C8B-B14F-4D97-AF65-F5344CB8AC3E}">
        <p14:creationId xmlns:p14="http://schemas.microsoft.com/office/powerpoint/2010/main" val="27508449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TotalTime>
  <Words>2709</Words>
  <Application>Microsoft Office PowerPoint</Application>
  <PresentationFormat>宽屏</PresentationFormat>
  <Paragraphs>246</Paragraphs>
  <Slides>37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等线 Light</vt:lpstr>
      <vt:lpstr>宋体</vt:lpstr>
      <vt:lpstr>Arial</vt:lpstr>
      <vt:lpstr>华文琥珀</vt:lpstr>
      <vt:lpstr>HGHX_CNKI</vt:lpstr>
      <vt:lpstr>等线</vt:lpstr>
      <vt:lpstr>Office 主题​​</vt:lpstr>
      <vt:lpstr>Protein homology detection by HMM-HMM comparison</vt:lpstr>
      <vt:lpstr>PowerPoint 演示文稿</vt:lpstr>
      <vt:lpstr>PowerPoint 演示文稿</vt:lpstr>
      <vt:lpstr>PowerPoint 演示文稿</vt:lpstr>
      <vt:lpstr>PowerPoint 演示文稿</vt:lpstr>
      <vt:lpstr>PowerPoint 演示文稿</vt:lpstr>
      <vt:lpstr>PowerPoint 演示文稿</vt:lpstr>
      <vt:lpstr>从log-odds score到log-sum-odds score</vt:lpstr>
      <vt:lpstr>log-sum-odds score</vt:lpstr>
      <vt:lpstr>PowerPoint 演示文稿</vt:lpstr>
      <vt:lpstr>成对HMM模型中的状态</vt:lpstr>
      <vt:lpstr>PowerPoint 演示文稿</vt:lpstr>
      <vt:lpstr>PowerPoint 演示文稿</vt:lpstr>
      <vt:lpstr>VITERBI算法——极大化得分</vt:lpstr>
      <vt:lpstr>PowerPoint 演示文稿</vt:lpstr>
      <vt:lpstr>PowerPoint 演示文稿</vt:lpstr>
      <vt:lpstr>伪计数</vt:lpstr>
      <vt:lpstr>得分相关性</vt:lpstr>
      <vt:lpstr>得分二级结构</vt:lpstr>
      <vt:lpstr>已知二级结构的情况</vt:lpstr>
      <vt:lpstr>预测二级结构的情况</vt:lpstr>
      <vt:lpstr>效果检验</vt:lpstr>
      <vt:lpstr>基本的概念</vt:lpstr>
      <vt:lpstr>PowerPoint 演示文稿</vt:lpstr>
      <vt:lpstr>PowerPoint 演示文稿</vt:lpstr>
      <vt:lpstr>PowerPoint 演示文稿</vt:lpstr>
      <vt:lpstr>比对质量</vt:lpstr>
      <vt:lpstr>PowerPoint 演示文稿</vt:lpstr>
      <vt:lpstr>PowerPoint 演示文稿</vt:lpstr>
      <vt:lpstr>PowerPoint 演示文稿</vt:lpstr>
      <vt:lpstr>PowerPoint 演示文稿</vt:lpstr>
      <vt:lpstr>PowerPoint 演示文稿</vt:lpstr>
      <vt:lpstr>结构预测</vt:lpstr>
      <vt:lpstr>PowerPoint 演示文稿</vt:lpstr>
      <vt:lpstr>结论  </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谢滨键</dc:creator>
  <cp:lastModifiedBy>谢滨键</cp:lastModifiedBy>
  <cp:revision>24</cp:revision>
  <dcterms:created xsi:type="dcterms:W3CDTF">2022-04-07T11:48:46Z</dcterms:created>
  <dcterms:modified xsi:type="dcterms:W3CDTF">2022-04-15T12:13:46Z</dcterms:modified>
</cp:coreProperties>
</file>